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61" r:id="rId5"/>
    <p:sldId id="262" r:id="rId6"/>
    <p:sldId id="268" r:id="rId7"/>
    <p:sldId id="265" r:id="rId8"/>
    <p:sldId id="269" r:id="rId9"/>
    <p:sldId id="266" r:id="rId10"/>
    <p:sldId id="270" r:id="rId11"/>
    <p:sldId id="271" r:id="rId12"/>
    <p:sldId id="264" r:id="rId13"/>
    <p:sldId id="272" r:id="rId14"/>
  </p:sldIdLst>
  <p:sldSz cx="12192000" cy="685800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F51E75E5-9D43-408A-84E9-C42A26968094}" type="datetimeFigureOut">
              <a:rPr lang="en-IN" smtClean="0"/>
              <a:t>17-08-2024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51E75E5-9D43-408A-84E9-C42A26968094}" type="datetimeFigureOut">
              <a:rPr lang="en-IN" smtClean="0"/>
              <a:t>17-08-2024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51E75E5-9D43-408A-84E9-C42A26968094}" type="datetimeFigureOut">
              <a:rPr lang="en-IN" smtClean="0"/>
              <a:t>17-08-2024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F51E75E5-9D43-408A-84E9-C42A26968094}" type="datetimeFigureOut">
              <a:rPr lang="en-IN" smtClean="0"/>
              <a:t>17-08-2024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51E75E5-9D43-408A-84E9-C42A26968094}" type="datetimeFigureOut">
              <a:rPr lang="en-IN" smtClean="0"/>
              <a:t>17-08-2024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F51E75E5-9D43-408A-84E9-C42A26968094}" type="datetimeFigureOut">
              <a:rPr lang="en-IN" smtClean="0"/>
              <a:t>17-08-2024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F51E75E5-9D43-408A-84E9-C42A26968094}" type="datetimeFigureOut">
              <a:rPr lang="en-IN" smtClean="0"/>
              <a:t>17-08-2024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F51E75E5-9D43-408A-84E9-C42A26968094}" type="datetimeFigureOut">
              <a:rPr lang="en-IN" smtClean="0"/>
              <a:t>17-08-2024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1E75E5-9D43-408A-84E9-C42A26968094}" type="datetimeFigureOut">
              <a:rPr lang="en-IN" smtClean="0"/>
              <a:t>17-08-2024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51E75E5-9D43-408A-84E9-C42A26968094}" type="datetimeFigureOut">
              <a:rPr lang="en-IN" smtClean="0"/>
              <a:t>17-08-2024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51E75E5-9D43-408A-84E9-C42A26968094}" type="datetimeFigureOut">
              <a:rPr lang="en-IN" smtClean="0"/>
              <a:t>17-08-2024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00963FE-8797-4152-9EE1-9AD77138BECB}"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1E75E5-9D43-408A-84E9-C42A26968094}" type="datetimeFigureOut">
              <a:rPr lang="en-IN" smtClean="0"/>
              <a:t>17-08-2024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0963FE-8797-4152-9EE1-9AD77138BECB}"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750387" y="1102358"/>
            <a:ext cx="8702650" cy="3616586"/>
          </a:xfrm>
          <a:prstGeom prst="rect">
            <a:avLst/>
          </a:prstGeom>
          <a:blipFill dpi="0" rotWithShape="1">
            <a:blip r:embed="rId3"/>
            <a:srcRect/>
            <a:tile tx="0" ty="0" sx="100000" sy="100000" flip="none" algn="tl"/>
          </a:blipFill>
        </p:spPr>
      </p:pic>
      <p:sp>
        <p:nvSpPr>
          <p:cNvPr id="2" name="Title 1"/>
          <p:cNvSpPr>
            <a:spLocks noGrp="1"/>
          </p:cNvSpPr>
          <p:nvPr>
            <p:ph type="ctrTitle"/>
          </p:nvPr>
        </p:nvSpPr>
        <p:spPr>
          <a:xfrm>
            <a:off x="917510" y="375914"/>
            <a:ext cx="10904375" cy="1452886"/>
          </a:xfrm>
        </p:spPr>
        <p:txBody>
          <a:bodyPr>
            <a:normAutofit fontScale="90000"/>
          </a:bodyPr>
          <a:lstStyle/>
          <a:p>
            <a:r>
              <a:rPr lang="en-IN" dirty="0">
                <a:solidFill>
                  <a:schemeClr val="accent1">
                    <a:lumMod val="75000"/>
                  </a:schemeClr>
                </a:solidFill>
                <a:effectLst>
                  <a:outerShdw blurRad="38100" dist="38100" dir="2700000" algn="tl">
                    <a:srgbClr val="000000">
                      <a:alpha val="43137"/>
                    </a:srgbClr>
                  </a:outerShdw>
                </a:effectLst>
                <a:latin typeface="Cambria" panose="02040503050406030204" pitchFamily="18" charset="0"/>
                <a:ea typeface="Cambria" panose="02040503050406030204" pitchFamily="18" charset="0"/>
              </a:rPr>
              <a:t>Placement Statistics AY 2023-24</a:t>
            </a:r>
            <a:r>
              <a:rPr lang="en-IN" dirty="0">
                <a:latin typeface="Cambria" panose="02040503050406030204" pitchFamily="18" charset="0"/>
                <a:ea typeface="Cambria" panose="02040503050406030204" pitchFamily="18" charset="0"/>
              </a:rPr>
              <a:t/>
            </a:r>
            <a:br>
              <a:rPr lang="en-IN" dirty="0">
                <a:latin typeface="Cambria" panose="02040503050406030204" pitchFamily="18" charset="0"/>
                <a:ea typeface="Cambria" panose="02040503050406030204" pitchFamily="18" charset="0"/>
              </a:rPr>
            </a:br>
            <a:endParaRPr lang="en-IN" dirty="0"/>
          </a:p>
        </p:txBody>
      </p:sp>
      <p:sp>
        <p:nvSpPr>
          <p:cNvPr id="3" name="Subtitle 2"/>
          <p:cNvSpPr>
            <a:spLocks noGrp="1"/>
          </p:cNvSpPr>
          <p:nvPr>
            <p:ph type="subTitle" idx="1"/>
          </p:nvPr>
        </p:nvSpPr>
        <p:spPr>
          <a:xfrm>
            <a:off x="307911" y="5010375"/>
            <a:ext cx="11644604" cy="1655762"/>
          </a:xfrm>
        </p:spPr>
        <p:txBody>
          <a:bodyPr/>
          <a:lstStyle/>
          <a:p>
            <a:r>
              <a:rPr lang="en-IN" dirty="0" smtClean="0">
                <a:latin typeface="Cambria" panose="02040503050406030204" pitchFamily="18" charset="0"/>
                <a:ea typeface="Cambria" panose="02040503050406030204" pitchFamily="18" charset="0"/>
              </a:rPr>
              <a:t>Presented by </a:t>
            </a:r>
          </a:p>
          <a:p>
            <a:r>
              <a:rPr lang="en-IN" sz="3600" dirty="0" smtClean="0">
                <a:solidFill>
                  <a:schemeClr val="accent1">
                    <a:lumMod val="75000"/>
                  </a:schemeClr>
                </a:solidFill>
                <a:latin typeface="Cambria" panose="02040503050406030204" pitchFamily="18" charset="0"/>
                <a:ea typeface="Cambria" panose="02040503050406030204" pitchFamily="18" charset="0"/>
              </a:rPr>
              <a:t>Dr. Priyanka Kokil</a:t>
            </a:r>
          </a:p>
          <a:p>
            <a:r>
              <a:rPr lang="en-IN" dirty="0">
                <a:latin typeface="Cambria" panose="02040503050406030204" pitchFamily="18" charset="0"/>
                <a:ea typeface="Cambria" panose="02040503050406030204" pitchFamily="18" charset="0"/>
              </a:rPr>
              <a:t>Chairperson - </a:t>
            </a:r>
            <a:r>
              <a:rPr lang="en-IN" dirty="0" smtClean="0">
                <a:latin typeface="Cambria" panose="02040503050406030204" pitchFamily="18" charset="0"/>
                <a:ea typeface="Cambria" panose="02040503050406030204" pitchFamily="18" charset="0"/>
              </a:rPr>
              <a:t>Placements</a:t>
            </a:r>
            <a:endParaRPr lang="en-IN" dirty="0">
              <a:latin typeface="Cambria" panose="02040503050406030204" pitchFamily="18" charset="0"/>
              <a:ea typeface="Cambria" panose="02040503050406030204" pitchFamily="18" charset="0"/>
            </a:endParaRPr>
          </a:p>
        </p:txBody>
      </p:sp>
      <p:pic>
        <p:nvPicPr>
          <p:cNvPr id="5" name="Picture 4"/>
          <p:cNvPicPr>
            <a:picLocks noChangeAspect="1"/>
          </p:cNvPicPr>
          <p:nvPr/>
        </p:nvPicPr>
        <p:blipFill>
          <a:blip r:embed="rId4"/>
          <a:stretch>
            <a:fillRect/>
          </a:stretch>
        </p:blipFill>
        <p:spPr>
          <a:xfrm>
            <a:off x="9557887" y="4619108"/>
            <a:ext cx="2144372" cy="2137586"/>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256885" y="81030"/>
            <a:ext cx="11616613" cy="634481"/>
          </a:xfrm>
          <a:prstGeom prst="roundRect">
            <a:avLst>
              <a:gd name="adj" fmla="val 5000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smtClean="0">
                <a:solidFill>
                  <a:schemeClr val="tx1"/>
                </a:solidFill>
                <a:latin typeface="Cambria" panose="02040503050406030204" pitchFamily="18" charset="0"/>
                <a:ea typeface="Cambria" panose="02040503050406030204" pitchFamily="18" charset="0"/>
              </a:rPr>
              <a:t>In-House Aptitude Training &amp; Test Sessions</a:t>
            </a:r>
          </a:p>
        </p:txBody>
      </p:sp>
      <p:sp>
        <p:nvSpPr>
          <p:cNvPr id="4" name="TextBox 3"/>
          <p:cNvSpPr txBox="1"/>
          <p:nvPr/>
        </p:nvSpPr>
        <p:spPr>
          <a:xfrm>
            <a:off x="827773" y="1270535"/>
            <a:ext cx="473206" cy="1477328"/>
          </a:xfrm>
          <a:prstGeom prst="rect">
            <a:avLst/>
          </a:prstGeom>
          <a:noFill/>
        </p:spPr>
        <p:txBody>
          <a:bodyPr wrap="none" rtlCol="0">
            <a:spAutoFit/>
          </a:bodyPr>
          <a:lstStyle/>
          <a:p>
            <a:endParaRPr lang="en-US" dirty="0" smtClean="0"/>
          </a:p>
          <a:p>
            <a:pPr marL="285750" indent="-285750">
              <a:buFont typeface="Arial" panose="020B0604020202020204" pitchFamily="34" charset="0"/>
              <a:buChar char="•"/>
            </a:pPr>
            <a:endParaRPr lang="en-US" dirty="0" smtClean="0"/>
          </a:p>
          <a:p>
            <a:pPr marL="285750" indent="-285750">
              <a:buFont typeface="Wingdings" panose="05000000000000000000" pitchFamily="2" charset="2"/>
              <a:buChar char="§"/>
            </a:pPr>
            <a:endParaRPr lang="en-US" dirty="0" smtClean="0"/>
          </a:p>
          <a:p>
            <a:pPr marL="285750" indent="-285750">
              <a:buFont typeface="Wingdings" panose="05000000000000000000" pitchFamily="2" charset="2"/>
              <a:buChar char="§"/>
            </a:pPr>
            <a:endParaRPr lang="en-US" dirty="0" smtClean="0"/>
          </a:p>
          <a:p>
            <a:pPr marL="285750" indent="-285750">
              <a:buFontTx/>
              <a:buChar char="-"/>
            </a:pPr>
            <a:endParaRPr lang="en-IN" dirty="0"/>
          </a:p>
        </p:txBody>
      </p:sp>
      <p:pic>
        <p:nvPicPr>
          <p:cNvPr id="2" name="Picture 1"/>
          <p:cNvPicPr>
            <a:picLocks noChangeAspect="1"/>
          </p:cNvPicPr>
          <p:nvPr/>
        </p:nvPicPr>
        <p:blipFill>
          <a:blip r:embed="rId2"/>
          <a:stretch>
            <a:fillRect/>
          </a:stretch>
        </p:blipFill>
        <p:spPr>
          <a:xfrm>
            <a:off x="5905764" y="3022333"/>
            <a:ext cx="5977826" cy="3642609"/>
          </a:xfrm>
          <a:prstGeom prst="rect">
            <a:avLst/>
          </a:prstGeom>
        </p:spPr>
      </p:pic>
      <p:pic>
        <p:nvPicPr>
          <p:cNvPr id="5" name="Picture 4"/>
          <p:cNvPicPr>
            <a:picLocks noChangeAspect="1"/>
          </p:cNvPicPr>
          <p:nvPr/>
        </p:nvPicPr>
        <p:blipFill>
          <a:blip r:embed="rId3"/>
          <a:stretch>
            <a:fillRect/>
          </a:stretch>
        </p:blipFill>
        <p:spPr>
          <a:xfrm>
            <a:off x="339892" y="930142"/>
            <a:ext cx="5406390" cy="3241003"/>
          </a:xfrm>
          <a:prstGeom prst="rect">
            <a:avLst/>
          </a:prstGeom>
        </p:spPr>
      </p:pic>
      <p:sp>
        <p:nvSpPr>
          <p:cNvPr id="7" name="TextBox 6"/>
          <p:cNvSpPr txBox="1"/>
          <p:nvPr/>
        </p:nvSpPr>
        <p:spPr>
          <a:xfrm>
            <a:off x="6194790" y="1270535"/>
            <a:ext cx="5399773" cy="1477328"/>
          </a:xfrm>
          <a:prstGeom prst="rect">
            <a:avLst/>
          </a:prstGeom>
          <a:noFill/>
        </p:spPr>
        <p:txBody>
          <a:bodyPr wrap="square" rtlCol="0">
            <a:spAutoFit/>
          </a:bodyPr>
          <a:lstStyle/>
          <a:p>
            <a:pPr algn="ctr"/>
            <a:r>
              <a:rPr lang="en-US" b="1" u="sng" dirty="0" smtClean="0"/>
              <a:t>First Step is always the Hardest</a:t>
            </a:r>
          </a:p>
          <a:p>
            <a:pPr algn="ctr"/>
            <a:endParaRPr lang="en-US" b="1" u="sng" dirty="0" smtClean="0"/>
          </a:p>
          <a:p>
            <a:r>
              <a:rPr lang="en-US" dirty="0" smtClean="0"/>
              <a:t>To ensure Hassle Free first step, Our Placement Cell conducted Aptitude Training and Weekly Test sessions from 19</a:t>
            </a:r>
            <a:r>
              <a:rPr lang="en-US" baseline="30000" dirty="0" smtClean="0"/>
              <a:t>th</a:t>
            </a:r>
            <a:r>
              <a:rPr lang="en-US" dirty="0" smtClean="0"/>
              <a:t> Feb to 29</a:t>
            </a:r>
            <a:r>
              <a:rPr lang="en-US" baseline="30000" dirty="0" smtClean="0"/>
              <a:t>th</a:t>
            </a:r>
            <a:r>
              <a:rPr lang="en-US" dirty="0" smtClean="0"/>
              <a:t> Feb 2024.</a:t>
            </a:r>
            <a:endParaRPr lang="en-IN" dirty="0"/>
          </a:p>
        </p:txBody>
      </p:sp>
      <p:sp>
        <p:nvSpPr>
          <p:cNvPr id="10" name="TextBox 9"/>
          <p:cNvSpPr txBox="1"/>
          <p:nvPr/>
        </p:nvSpPr>
        <p:spPr>
          <a:xfrm>
            <a:off x="115503" y="4843637"/>
            <a:ext cx="5768421" cy="1477328"/>
          </a:xfrm>
          <a:prstGeom prst="rect">
            <a:avLst/>
          </a:prstGeom>
          <a:noFill/>
        </p:spPr>
        <p:txBody>
          <a:bodyPr wrap="square" rtlCol="0">
            <a:spAutoFit/>
          </a:bodyPr>
          <a:lstStyle/>
          <a:p>
            <a:r>
              <a:rPr lang="en-US" dirty="0" smtClean="0"/>
              <a:t>Weekly Tests were conducted based on the Topics covered for the entire week during the Training Period. This activity ensures our students to be in touch with the Quant area which ensures them in clearing the first round during the recruitment process.</a:t>
            </a:r>
            <a:endParaRPr lang="en-IN" dirty="0"/>
          </a:p>
        </p:txBody>
      </p:sp>
    </p:spTree>
    <p:extLst>
      <p:ext uri="{BB962C8B-B14F-4D97-AF65-F5344CB8AC3E}">
        <p14:creationId xmlns:p14="http://schemas.microsoft.com/office/powerpoint/2010/main" val="181915805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256885" y="81030"/>
            <a:ext cx="11616613" cy="634481"/>
          </a:xfrm>
          <a:prstGeom prst="roundRect">
            <a:avLst>
              <a:gd name="adj" fmla="val 5000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smtClean="0">
                <a:solidFill>
                  <a:schemeClr val="tx1"/>
                </a:solidFill>
                <a:latin typeface="Cambria" panose="02040503050406030204" pitchFamily="18" charset="0"/>
                <a:ea typeface="Cambria" panose="02040503050406030204" pitchFamily="18" charset="0"/>
              </a:rPr>
              <a:t>PET (Placement Eligibility Test)</a:t>
            </a:r>
          </a:p>
        </p:txBody>
      </p:sp>
      <p:sp>
        <p:nvSpPr>
          <p:cNvPr id="4" name="TextBox 3"/>
          <p:cNvSpPr txBox="1"/>
          <p:nvPr/>
        </p:nvSpPr>
        <p:spPr>
          <a:xfrm>
            <a:off x="827773" y="1270535"/>
            <a:ext cx="473206" cy="1477328"/>
          </a:xfrm>
          <a:prstGeom prst="rect">
            <a:avLst/>
          </a:prstGeom>
          <a:noFill/>
        </p:spPr>
        <p:txBody>
          <a:bodyPr wrap="none" rtlCol="0">
            <a:spAutoFit/>
          </a:bodyPr>
          <a:lstStyle/>
          <a:p>
            <a:endParaRPr lang="en-US" dirty="0" smtClean="0"/>
          </a:p>
          <a:p>
            <a:pPr marL="285750" indent="-285750">
              <a:buFont typeface="Arial" panose="020B0604020202020204" pitchFamily="34" charset="0"/>
              <a:buChar char="•"/>
            </a:pPr>
            <a:endParaRPr lang="en-US" dirty="0" smtClean="0"/>
          </a:p>
          <a:p>
            <a:pPr marL="285750" indent="-285750">
              <a:buFont typeface="Wingdings" panose="05000000000000000000" pitchFamily="2" charset="2"/>
              <a:buChar char="§"/>
            </a:pPr>
            <a:endParaRPr lang="en-US" dirty="0" smtClean="0"/>
          </a:p>
          <a:p>
            <a:pPr marL="285750" indent="-285750">
              <a:buFont typeface="Wingdings" panose="05000000000000000000" pitchFamily="2" charset="2"/>
              <a:buChar char="§"/>
            </a:pPr>
            <a:endParaRPr lang="en-US" dirty="0" smtClean="0"/>
          </a:p>
          <a:p>
            <a:pPr marL="285750" indent="-285750">
              <a:buFontTx/>
              <a:buChar char="-"/>
            </a:pPr>
            <a:endParaRPr lang="en-IN" dirty="0"/>
          </a:p>
        </p:txBody>
      </p:sp>
      <p:pic>
        <p:nvPicPr>
          <p:cNvPr id="3" name="Picture 2"/>
          <p:cNvPicPr>
            <a:picLocks noChangeAspect="1"/>
          </p:cNvPicPr>
          <p:nvPr/>
        </p:nvPicPr>
        <p:blipFill>
          <a:blip r:embed="rId2"/>
          <a:stretch>
            <a:fillRect/>
          </a:stretch>
        </p:blipFill>
        <p:spPr>
          <a:xfrm>
            <a:off x="610804" y="860682"/>
            <a:ext cx="7426291" cy="5794757"/>
          </a:xfrm>
          <a:prstGeom prst="rect">
            <a:avLst/>
          </a:prstGeom>
        </p:spPr>
      </p:pic>
      <p:sp>
        <p:nvSpPr>
          <p:cNvPr id="9" name="TextBox 8"/>
          <p:cNvSpPr txBox="1"/>
          <p:nvPr/>
        </p:nvSpPr>
        <p:spPr>
          <a:xfrm>
            <a:off x="8460606" y="1270535"/>
            <a:ext cx="3647975" cy="3139321"/>
          </a:xfrm>
          <a:prstGeom prst="rect">
            <a:avLst/>
          </a:prstGeom>
          <a:noFill/>
        </p:spPr>
        <p:txBody>
          <a:bodyPr wrap="square" rtlCol="0">
            <a:spAutoFit/>
          </a:bodyPr>
          <a:lstStyle/>
          <a:p>
            <a:pPr marL="285750" indent="-285750">
              <a:buFont typeface="Arial" panose="020B0604020202020204" pitchFamily="34" charset="0"/>
              <a:buChar char="•"/>
            </a:pPr>
            <a:r>
              <a:rPr lang="en-US" dirty="0" smtClean="0"/>
              <a:t>Students have to clear at least 1 PET to sit for the Internship and Placement Opportunities.</a:t>
            </a:r>
          </a:p>
          <a:p>
            <a:endParaRPr lang="en-US" dirty="0" smtClean="0"/>
          </a:p>
          <a:p>
            <a:pPr marL="285750" indent="-285750">
              <a:buFont typeface="Arial" panose="020B0604020202020204" pitchFamily="34" charset="0"/>
              <a:buChar char="•"/>
            </a:pPr>
            <a:r>
              <a:rPr lang="en-US" dirty="0" smtClean="0"/>
              <a:t>PET Questions are based on their curriculum and Basic GATE questions.</a:t>
            </a:r>
          </a:p>
          <a:p>
            <a:endParaRPr lang="en-US" dirty="0" smtClean="0"/>
          </a:p>
          <a:p>
            <a:pPr marL="285750" indent="-285750">
              <a:buFont typeface="Arial" panose="020B0604020202020204" pitchFamily="34" charset="0"/>
              <a:buChar char="•"/>
            </a:pPr>
            <a:r>
              <a:rPr lang="en-US" dirty="0" smtClean="0"/>
              <a:t>This activity ensures the students are trained and ready to face the Recruitment Drive.</a:t>
            </a:r>
          </a:p>
        </p:txBody>
      </p:sp>
    </p:spTree>
    <p:extLst>
      <p:ext uri="{BB962C8B-B14F-4D97-AF65-F5344CB8AC3E}">
        <p14:creationId xmlns:p14="http://schemas.microsoft.com/office/powerpoint/2010/main" val="10181839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6453" y="0"/>
            <a:ext cx="6439301" cy="6858000"/>
          </a:xfrm>
          <a:prstGeom prst="rect">
            <a:avLst/>
          </a:prstGeom>
        </p:spPr>
      </p:pic>
    </p:spTree>
    <p:extLst>
      <p:ext uri="{BB962C8B-B14F-4D97-AF65-F5344CB8AC3E}">
        <p14:creationId xmlns:p14="http://schemas.microsoft.com/office/powerpoint/2010/main" val="19575632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lgn="ctr">
              <a:buNone/>
            </a:pPr>
            <a:r>
              <a:rPr lang="en-IN" dirty="0" smtClean="0"/>
              <a:t>Thank You</a:t>
            </a:r>
          </a:p>
          <a:p>
            <a:pPr marL="0" indent="0" algn="ctr">
              <a:buNone/>
            </a:pPr>
            <a:endParaRPr lang="en-IN" dirty="0"/>
          </a:p>
          <a:p>
            <a:pPr marL="0" indent="0" algn="ctr">
              <a:buNone/>
            </a:pPr>
            <a:r>
              <a:rPr lang="en-IN" dirty="0" smtClean="0"/>
              <a:t>We wish you All the Best for your New Journey!!</a:t>
            </a:r>
            <a:endParaRPr lang="en-IN" dirty="0"/>
          </a:p>
        </p:txBody>
      </p:sp>
    </p:spTree>
    <p:extLst>
      <p:ext uri="{BB962C8B-B14F-4D97-AF65-F5344CB8AC3E}">
        <p14:creationId xmlns:p14="http://schemas.microsoft.com/office/powerpoint/2010/main" val="8220025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a:xfrm>
            <a:off x="279918" y="270588"/>
            <a:ext cx="11616613" cy="99837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4000" dirty="0" smtClean="0">
                <a:solidFill>
                  <a:schemeClr val="tx1"/>
                </a:solidFill>
                <a:latin typeface="Cambria" panose="02040503050406030204" pitchFamily="18" charset="0"/>
                <a:ea typeface="Cambria" panose="02040503050406030204" pitchFamily="18" charset="0"/>
              </a:rPr>
              <a:t>Placement Statistics AY 2023-24</a:t>
            </a:r>
            <a:endParaRPr lang="en-IN" sz="4000" dirty="0">
              <a:solidFill>
                <a:schemeClr val="tx1"/>
              </a:solidFill>
              <a:latin typeface="Cambria" panose="02040503050406030204" pitchFamily="18" charset="0"/>
              <a:ea typeface="Cambria" panose="02040503050406030204" pitchFamily="18" charset="0"/>
            </a:endParaRPr>
          </a:p>
        </p:txBody>
      </p:sp>
      <p:graphicFrame>
        <p:nvGraphicFramePr>
          <p:cNvPr id="5" name="Table 4"/>
          <p:cNvGraphicFramePr>
            <a:graphicFrameLocks noGrp="1"/>
          </p:cNvGraphicFramePr>
          <p:nvPr>
            <p:extLst>
              <p:ext uri="{D42A27DB-BD31-4B8C-83A1-F6EECF244321}">
                <p14:modId xmlns:p14="http://schemas.microsoft.com/office/powerpoint/2010/main" val="65708245"/>
              </p:ext>
            </p:extLst>
          </p:nvPr>
        </p:nvGraphicFramePr>
        <p:xfrm>
          <a:off x="2830062" y="2055302"/>
          <a:ext cx="6516324" cy="1266861"/>
        </p:xfrm>
        <a:graphic>
          <a:graphicData uri="http://schemas.openxmlformats.org/drawingml/2006/table">
            <a:tbl>
              <a:tblPr/>
              <a:tblGrid>
                <a:gridCol w="2146137">
                  <a:extLst>
                    <a:ext uri="{9D8B030D-6E8A-4147-A177-3AD203B41FA5}">
                      <a16:colId xmlns:a16="http://schemas.microsoft.com/office/drawing/2014/main" val="3393524893"/>
                    </a:ext>
                  </a:extLst>
                </a:gridCol>
                <a:gridCol w="1561793">
                  <a:extLst>
                    <a:ext uri="{9D8B030D-6E8A-4147-A177-3AD203B41FA5}">
                      <a16:colId xmlns:a16="http://schemas.microsoft.com/office/drawing/2014/main" val="182845394"/>
                    </a:ext>
                  </a:extLst>
                </a:gridCol>
                <a:gridCol w="1246601">
                  <a:extLst>
                    <a:ext uri="{9D8B030D-6E8A-4147-A177-3AD203B41FA5}">
                      <a16:colId xmlns:a16="http://schemas.microsoft.com/office/drawing/2014/main" val="1207818108"/>
                    </a:ext>
                  </a:extLst>
                </a:gridCol>
                <a:gridCol w="1561793">
                  <a:extLst>
                    <a:ext uri="{9D8B030D-6E8A-4147-A177-3AD203B41FA5}">
                      <a16:colId xmlns:a16="http://schemas.microsoft.com/office/drawing/2014/main" val="2544283427"/>
                    </a:ext>
                  </a:extLst>
                </a:gridCol>
              </a:tblGrid>
              <a:tr h="629078">
                <a:tc>
                  <a:txBody>
                    <a:bodyPr/>
                    <a:lstStyle/>
                    <a:p>
                      <a:pPr algn="ctr" fontAlgn="ctr"/>
                      <a:r>
                        <a:rPr lang="en-US" sz="1200" b="1" i="0" u="none" strike="noStrike" dirty="0">
                          <a:solidFill>
                            <a:srgbClr val="000000"/>
                          </a:solidFill>
                          <a:effectLst/>
                          <a:latin typeface="Calibri" panose="020F0502020204030204" pitchFamily="34" charset="0"/>
                        </a:rPr>
                        <a:t>Effective Strength ( Students </a:t>
                      </a:r>
                      <a:r>
                        <a:rPr lang="en-US" sz="1200" b="1" i="0" u="none" strike="noStrike" dirty="0" smtClean="0">
                          <a:solidFill>
                            <a:srgbClr val="000000"/>
                          </a:solidFill>
                          <a:effectLst/>
                          <a:latin typeface="Calibri" panose="020F0502020204030204" pitchFamily="34" charset="0"/>
                        </a:rPr>
                        <a:t>who </a:t>
                      </a:r>
                      <a:r>
                        <a:rPr lang="en-US" sz="1200" b="1" i="0" u="none" strike="noStrike" dirty="0">
                          <a:solidFill>
                            <a:srgbClr val="000000"/>
                          </a:solidFill>
                          <a:effectLst/>
                          <a:latin typeface="Calibri" panose="020F0502020204030204" pitchFamily="34" charset="0"/>
                        </a:rPr>
                        <a:t>applied for less than 5 companies are removed)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200" b="1" i="0" u="none" strike="noStrike" dirty="0">
                          <a:solidFill>
                            <a:srgbClr val="000000"/>
                          </a:solidFill>
                          <a:effectLst/>
                          <a:latin typeface="Calibri" panose="020F0502020204030204" pitchFamily="34" charset="0"/>
                        </a:rPr>
                        <a:t>No of Offers as on date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dirty="0">
                          <a:solidFill>
                            <a:srgbClr val="000000"/>
                          </a:solidFill>
                          <a:effectLst/>
                          <a:latin typeface="Calibri" panose="020F0502020204030204" pitchFamily="34" charset="0"/>
                        </a:rPr>
                        <a:t>Effective Strength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US" sz="1200" b="1" i="0" u="none" strike="noStrike" dirty="0">
                          <a:solidFill>
                            <a:srgbClr val="000000"/>
                          </a:solidFill>
                          <a:effectLst/>
                          <a:latin typeface="Calibri" panose="020F0502020204030204" pitchFamily="34" charset="0"/>
                        </a:rPr>
                        <a:t>Placement % as on 17th Aug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1094676708"/>
                  </a:ext>
                </a:extLst>
              </a:tr>
              <a:tr h="637783">
                <a:tc>
                  <a:txBody>
                    <a:bodyPr/>
                    <a:lstStyle/>
                    <a:p>
                      <a:pPr algn="ctr" fontAlgn="ctr"/>
                      <a:r>
                        <a:rPr lang="en-IN" sz="1400" b="0" i="0" u="none" strike="noStrike" dirty="0">
                          <a:solidFill>
                            <a:srgbClr val="000000"/>
                          </a:solidFill>
                          <a:effectLst/>
                          <a:latin typeface="Calibri" panose="020F0502020204030204" pitchFamily="34" charset="0"/>
                        </a:rPr>
                        <a:t>319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217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319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400" b="0" i="0" u="none" strike="noStrike" dirty="0">
                          <a:solidFill>
                            <a:srgbClr val="000000"/>
                          </a:solidFill>
                          <a:effectLst/>
                          <a:latin typeface="Calibri" panose="020F0502020204030204" pitchFamily="34" charset="0"/>
                        </a:rPr>
                        <a:t>68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02515573"/>
                  </a:ext>
                </a:extLst>
              </a:tr>
            </a:tbl>
          </a:graphicData>
        </a:graphic>
      </p:graphicFrame>
      <p:sp>
        <p:nvSpPr>
          <p:cNvPr id="10" name="Rectangle 2"/>
          <p:cNvSpPr>
            <a:spLocks noChangeArrowheads="1"/>
          </p:cNvSpPr>
          <p:nvPr/>
        </p:nvSpPr>
        <p:spPr bwMode="auto">
          <a:xfrm>
            <a:off x="4094177" y="3872070"/>
            <a:ext cx="4443072"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sng"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Package AY-2023 Vs AY-2024</a:t>
            </a:r>
            <a:endParaRPr kumimoji="0" lang="en-US" altLang="en-US" sz="1200" b="0" i="0" u="none" strike="noStrike" cap="none" normalizeH="0" baseline="0" dirty="0" smtClean="0">
              <a:ln>
                <a:noFill/>
              </a:ln>
              <a:solidFill>
                <a:schemeClr val="tx1"/>
              </a:solidFill>
              <a:effectLst/>
              <a:latin typeface="Arial" panose="020B0604020202020204" pitchFamily="34" charset="0"/>
            </a:endParaRPr>
          </a:p>
        </p:txBody>
      </p:sp>
      <p:graphicFrame>
        <p:nvGraphicFramePr>
          <p:cNvPr id="15" name="Table 14"/>
          <p:cNvGraphicFramePr>
            <a:graphicFrameLocks noGrp="1"/>
          </p:cNvGraphicFramePr>
          <p:nvPr>
            <p:extLst>
              <p:ext uri="{D42A27DB-BD31-4B8C-83A1-F6EECF244321}">
                <p14:modId xmlns:p14="http://schemas.microsoft.com/office/powerpoint/2010/main" val="3371639372"/>
              </p:ext>
            </p:extLst>
          </p:nvPr>
        </p:nvGraphicFramePr>
        <p:xfrm>
          <a:off x="4405473" y="4428608"/>
          <a:ext cx="3832515" cy="1007457"/>
        </p:xfrm>
        <a:graphic>
          <a:graphicData uri="http://schemas.openxmlformats.org/drawingml/2006/table">
            <a:tbl>
              <a:tblPr firstRow="1" firstCol="1" bandRow="1"/>
              <a:tblGrid>
                <a:gridCol w="1546010">
                  <a:extLst>
                    <a:ext uri="{9D8B030D-6E8A-4147-A177-3AD203B41FA5}">
                      <a16:colId xmlns:a16="http://schemas.microsoft.com/office/drawing/2014/main" val="2636941771"/>
                    </a:ext>
                  </a:extLst>
                </a:gridCol>
                <a:gridCol w="769393">
                  <a:extLst>
                    <a:ext uri="{9D8B030D-6E8A-4147-A177-3AD203B41FA5}">
                      <a16:colId xmlns:a16="http://schemas.microsoft.com/office/drawing/2014/main" val="3219047311"/>
                    </a:ext>
                  </a:extLst>
                </a:gridCol>
                <a:gridCol w="1517112">
                  <a:extLst>
                    <a:ext uri="{9D8B030D-6E8A-4147-A177-3AD203B41FA5}">
                      <a16:colId xmlns:a16="http://schemas.microsoft.com/office/drawing/2014/main" val="3435560172"/>
                    </a:ext>
                  </a:extLst>
                </a:gridCol>
              </a:tblGrid>
              <a:tr h="335819">
                <a:tc>
                  <a:txBody>
                    <a:bodyPr/>
                    <a:lstStyle/>
                    <a:p>
                      <a:pPr algn="ctr" fontAlgn="ctr"/>
                      <a:r>
                        <a:rPr lang="en-IN" sz="1200" b="1" i="0" u="none" strike="noStrike">
                          <a:solidFill>
                            <a:srgbClr val="000000"/>
                          </a:solidFill>
                          <a:effectLst/>
                          <a:latin typeface="Calibri" panose="020F0502020204030204" pitchFamily="34" charset="0"/>
                        </a:rPr>
                        <a:t>Growth Over Last Year</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a:solidFill>
                            <a:srgbClr val="000000"/>
                          </a:solidFill>
                          <a:effectLst/>
                          <a:latin typeface="Calibri" panose="020F0502020204030204" pitchFamily="34" charset="0"/>
                        </a:rPr>
                        <a:t>AY 2022-23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a:solidFill>
                            <a:srgbClr val="000000"/>
                          </a:solidFill>
                          <a:effectLst/>
                          <a:latin typeface="Calibri" panose="020F0502020204030204" pitchFamily="34" charset="0"/>
                        </a:rPr>
                        <a:t>AY 2023-24 (as on date)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1715985209"/>
                  </a:ext>
                </a:extLst>
              </a:tr>
              <a:tr h="335819">
                <a:tc>
                  <a:txBody>
                    <a:bodyPr/>
                    <a:lstStyle/>
                    <a:p>
                      <a:pPr algn="ctr" fontAlgn="ctr"/>
                      <a:r>
                        <a:rPr lang="en-IN" sz="1200" b="0" i="0" u="none" strike="noStrike">
                          <a:solidFill>
                            <a:srgbClr val="000000"/>
                          </a:solidFill>
                          <a:effectLst/>
                          <a:latin typeface="Calibri" panose="020F0502020204030204" pitchFamily="34" charset="0"/>
                        </a:rPr>
                        <a:t>Highest package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32 LPA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35.39 LPA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9973663"/>
                  </a:ext>
                </a:extLst>
              </a:tr>
              <a:tr h="335819">
                <a:tc>
                  <a:txBody>
                    <a:bodyPr/>
                    <a:lstStyle/>
                    <a:p>
                      <a:pPr algn="ctr" fontAlgn="ctr"/>
                      <a:r>
                        <a:rPr lang="en-IN" sz="1200" b="0" i="0" u="none" strike="noStrike">
                          <a:solidFill>
                            <a:srgbClr val="000000"/>
                          </a:solidFill>
                          <a:effectLst/>
                          <a:latin typeface="Calibri" panose="020F0502020204030204" pitchFamily="34" charset="0"/>
                        </a:rPr>
                        <a:t>Average Annual Package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10.84 LPA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dirty="0" smtClean="0">
                          <a:solidFill>
                            <a:srgbClr val="000000"/>
                          </a:solidFill>
                          <a:effectLst/>
                          <a:latin typeface="Calibri" panose="020F0502020204030204" pitchFamily="34" charset="0"/>
                        </a:rPr>
                        <a:t>12.78 </a:t>
                      </a:r>
                      <a:r>
                        <a:rPr lang="en-IN" sz="1200" b="0" i="0" u="none" strike="noStrike" dirty="0">
                          <a:solidFill>
                            <a:srgbClr val="000000"/>
                          </a:solidFill>
                          <a:effectLst/>
                          <a:latin typeface="Calibri" panose="020F0502020204030204" pitchFamily="34" charset="0"/>
                        </a:rPr>
                        <a:t>LPA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3400740"/>
                  </a:ext>
                </a:extLst>
              </a:tr>
            </a:tbl>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247260" y="177282"/>
            <a:ext cx="11616613" cy="634481"/>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a:solidFill>
                  <a:schemeClr val="tx1"/>
                </a:solidFill>
                <a:latin typeface="Cambria" panose="02040503050406030204" pitchFamily="18" charset="0"/>
                <a:ea typeface="Cambria" panose="02040503050406030204" pitchFamily="18" charset="0"/>
              </a:rPr>
              <a:t>Department wise </a:t>
            </a:r>
            <a:r>
              <a:rPr lang="en-US" sz="4000" dirty="0" smtClean="0">
                <a:solidFill>
                  <a:schemeClr val="tx1"/>
                </a:solidFill>
                <a:latin typeface="Cambria" panose="02040503050406030204" pitchFamily="18" charset="0"/>
                <a:ea typeface="Cambria" panose="02040503050406030204" pitchFamily="18" charset="0"/>
              </a:rPr>
              <a:t>Placed &amp; CTC Details - </a:t>
            </a:r>
            <a:r>
              <a:rPr lang="en-US" sz="4000" dirty="0">
                <a:solidFill>
                  <a:schemeClr val="tx1"/>
                </a:solidFill>
                <a:latin typeface="Cambria" panose="02040503050406030204" pitchFamily="18" charset="0"/>
                <a:ea typeface="Cambria" panose="02040503050406030204" pitchFamily="18" charset="0"/>
              </a:rPr>
              <a:t>AY 2023-24</a:t>
            </a:r>
          </a:p>
        </p:txBody>
      </p:sp>
      <p:graphicFrame>
        <p:nvGraphicFramePr>
          <p:cNvPr id="3" name="Table 2"/>
          <p:cNvGraphicFramePr>
            <a:graphicFrameLocks noGrp="1"/>
          </p:cNvGraphicFramePr>
          <p:nvPr>
            <p:extLst>
              <p:ext uri="{D42A27DB-BD31-4B8C-83A1-F6EECF244321}">
                <p14:modId xmlns:p14="http://schemas.microsoft.com/office/powerpoint/2010/main" val="923195414"/>
              </p:ext>
            </p:extLst>
          </p:nvPr>
        </p:nvGraphicFramePr>
        <p:xfrm>
          <a:off x="1596410" y="1255778"/>
          <a:ext cx="9065997" cy="3646170"/>
        </p:xfrm>
        <a:graphic>
          <a:graphicData uri="http://schemas.openxmlformats.org/drawingml/2006/table">
            <a:tbl>
              <a:tblPr/>
              <a:tblGrid>
                <a:gridCol w="1222291">
                  <a:extLst>
                    <a:ext uri="{9D8B030D-6E8A-4147-A177-3AD203B41FA5}">
                      <a16:colId xmlns:a16="http://schemas.microsoft.com/office/drawing/2014/main" val="2392508156"/>
                    </a:ext>
                  </a:extLst>
                </a:gridCol>
                <a:gridCol w="3253773">
                  <a:extLst>
                    <a:ext uri="{9D8B030D-6E8A-4147-A177-3AD203B41FA5}">
                      <a16:colId xmlns:a16="http://schemas.microsoft.com/office/drawing/2014/main" val="1327417022"/>
                    </a:ext>
                  </a:extLst>
                </a:gridCol>
                <a:gridCol w="983750">
                  <a:extLst>
                    <a:ext uri="{9D8B030D-6E8A-4147-A177-3AD203B41FA5}">
                      <a16:colId xmlns:a16="http://schemas.microsoft.com/office/drawing/2014/main" val="2853201038"/>
                    </a:ext>
                  </a:extLst>
                </a:gridCol>
                <a:gridCol w="876152">
                  <a:extLst>
                    <a:ext uri="{9D8B030D-6E8A-4147-A177-3AD203B41FA5}">
                      <a16:colId xmlns:a16="http://schemas.microsoft.com/office/drawing/2014/main" val="1401577975"/>
                    </a:ext>
                  </a:extLst>
                </a:gridCol>
                <a:gridCol w="897672">
                  <a:extLst>
                    <a:ext uri="{9D8B030D-6E8A-4147-A177-3AD203B41FA5}">
                      <a16:colId xmlns:a16="http://schemas.microsoft.com/office/drawing/2014/main" val="2087660779"/>
                    </a:ext>
                  </a:extLst>
                </a:gridCol>
                <a:gridCol w="95838">
                  <a:extLst>
                    <a:ext uri="{9D8B030D-6E8A-4147-A177-3AD203B41FA5}">
                      <a16:colId xmlns:a16="http://schemas.microsoft.com/office/drawing/2014/main" val="3563820045"/>
                    </a:ext>
                  </a:extLst>
                </a:gridCol>
                <a:gridCol w="728053">
                  <a:extLst>
                    <a:ext uri="{9D8B030D-6E8A-4147-A177-3AD203B41FA5}">
                      <a16:colId xmlns:a16="http://schemas.microsoft.com/office/drawing/2014/main" val="4204188521"/>
                    </a:ext>
                  </a:extLst>
                </a:gridCol>
                <a:gridCol w="110846">
                  <a:extLst>
                    <a:ext uri="{9D8B030D-6E8A-4147-A177-3AD203B41FA5}">
                      <a16:colId xmlns:a16="http://schemas.microsoft.com/office/drawing/2014/main" val="2505391273"/>
                    </a:ext>
                  </a:extLst>
                </a:gridCol>
                <a:gridCol w="897622">
                  <a:extLst>
                    <a:ext uri="{9D8B030D-6E8A-4147-A177-3AD203B41FA5}">
                      <a16:colId xmlns:a16="http://schemas.microsoft.com/office/drawing/2014/main" val="3868467012"/>
                    </a:ext>
                  </a:extLst>
                </a:gridCol>
              </a:tblGrid>
              <a:tr h="190500">
                <a:tc gridSpan="4">
                  <a:txBody>
                    <a:bodyPr/>
                    <a:lstStyle/>
                    <a:p>
                      <a:pPr algn="ctr" fontAlgn="ctr"/>
                      <a:r>
                        <a:rPr lang="en-US" sz="1200" b="1" i="0" u="none" strike="noStrike" dirty="0">
                          <a:solidFill>
                            <a:srgbClr val="000000"/>
                          </a:solidFill>
                          <a:effectLst/>
                          <a:latin typeface="Calibri" panose="020F0502020204030204" pitchFamily="34" charset="0"/>
                        </a:rPr>
                        <a:t>Branch wise No of Students placed &amp; CTC details (AY 2023-24)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hMerge="1">
                  <a:txBody>
                    <a:bodyPr/>
                    <a:lstStyle/>
                    <a:p>
                      <a:endParaRPr lang="en-IN"/>
                    </a:p>
                  </a:txBody>
                  <a:tcPr/>
                </a:tc>
                <a:tc hMerge="1">
                  <a:txBody>
                    <a:bodyPr/>
                    <a:lstStyle/>
                    <a:p>
                      <a:endParaRPr lang="en-IN"/>
                    </a:p>
                  </a:txBody>
                  <a:tcPr/>
                </a:tc>
                <a:tc hMerge="1">
                  <a:txBody>
                    <a:bodyPr/>
                    <a:lstStyle/>
                    <a:p>
                      <a:endParaRPr lang="en-IN"/>
                    </a:p>
                  </a:txBody>
                  <a:tcPr/>
                </a:tc>
                <a:tc gridSpan="5">
                  <a:txBody>
                    <a:bodyPr/>
                    <a:lstStyle/>
                    <a:p>
                      <a:pPr algn="ctr" fontAlgn="ctr"/>
                      <a:r>
                        <a:rPr lang="en-IN" sz="1200" b="1" i="0" u="none" strike="noStrike">
                          <a:solidFill>
                            <a:srgbClr val="000000"/>
                          </a:solidFill>
                          <a:effectLst/>
                          <a:latin typeface="Calibri" panose="020F0502020204030204" pitchFamily="34" charset="0"/>
                        </a:rPr>
                        <a:t>Package in LPA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409477853"/>
                  </a:ext>
                </a:extLst>
              </a:tr>
              <a:tr h="190500">
                <a:tc>
                  <a:txBody>
                    <a:bodyPr/>
                    <a:lstStyle/>
                    <a:p>
                      <a:pPr algn="ctr" fontAlgn="ctr"/>
                      <a:r>
                        <a:rPr lang="en-IN" sz="1200" b="1" i="0" u="none" strike="noStrike" dirty="0">
                          <a:solidFill>
                            <a:srgbClr val="000000"/>
                          </a:solidFill>
                          <a:effectLst/>
                          <a:latin typeface="Calibri" panose="020F0502020204030204" pitchFamily="34" charset="0"/>
                        </a:rPr>
                        <a:t>Course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a:solidFill>
                            <a:srgbClr val="000000"/>
                          </a:solidFill>
                          <a:effectLst/>
                          <a:latin typeface="Calibri" panose="020F0502020204030204" pitchFamily="34" charset="0"/>
                        </a:rPr>
                        <a:t>Department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a:solidFill>
                            <a:srgbClr val="000000"/>
                          </a:solidFill>
                          <a:effectLst/>
                          <a:latin typeface="Calibri" panose="020F0502020204030204" pitchFamily="34" charset="0"/>
                        </a:rPr>
                        <a:t>Effective Strength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a:solidFill>
                            <a:srgbClr val="000000"/>
                          </a:solidFill>
                          <a:effectLst/>
                          <a:latin typeface="Calibri" panose="020F0502020204030204" pitchFamily="34" charset="0"/>
                        </a:rPr>
                        <a:t>Placed Students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gridSpan="2">
                  <a:txBody>
                    <a:bodyPr/>
                    <a:lstStyle/>
                    <a:p>
                      <a:pPr algn="ctr" fontAlgn="ctr"/>
                      <a:r>
                        <a:rPr lang="en-IN" sz="1200" b="1" i="0" u="none" strike="noStrike">
                          <a:solidFill>
                            <a:srgbClr val="000000"/>
                          </a:solidFill>
                          <a:effectLst/>
                          <a:latin typeface="Calibri" panose="020F0502020204030204" pitchFamily="34" charset="0"/>
                        </a:rPr>
                        <a:t>Maximum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hMerge="1">
                  <a:txBody>
                    <a:bodyPr/>
                    <a:lstStyle/>
                    <a:p>
                      <a:pPr algn="ctr" fontAlgn="ctr"/>
                      <a:endParaRPr lang="en-IN" sz="1200" b="1"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gridSpan="2">
                  <a:txBody>
                    <a:bodyPr/>
                    <a:lstStyle/>
                    <a:p>
                      <a:pPr algn="ctr" fontAlgn="ctr"/>
                      <a:r>
                        <a:rPr lang="en-IN" sz="1200" b="1" i="0" u="none" strike="noStrike">
                          <a:solidFill>
                            <a:srgbClr val="000000"/>
                          </a:solidFill>
                          <a:effectLst/>
                          <a:latin typeface="Calibri" panose="020F0502020204030204" pitchFamily="34" charset="0"/>
                        </a:rPr>
                        <a:t>Average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hMerge="1">
                  <a:txBody>
                    <a:bodyPr/>
                    <a:lstStyle/>
                    <a:p>
                      <a:pPr algn="ctr" fontAlgn="ctr"/>
                      <a:endParaRPr lang="en-IN" sz="1200" b="1"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a:solidFill>
                            <a:srgbClr val="000000"/>
                          </a:solidFill>
                          <a:effectLst/>
                          <a:latin typeface="Calibri" panose="020F0502020204030204" pitchFamily="34" charset="0"/>
                        </a:rPr>
                        <a:t>Minimum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753754058"/>
                  </a:ext>
                </a:extLst>
              </a:tr>
              <a:tr h="190500">
                <a:tc rowSpan="4">
                  <a:txBody>
                    <a:bodyPr/>
                    <a:lstStyle/>
                    <a:p>
                      <a:pPr algn="ctr" fontAlgn="ctr"/>
                      <a:r>
                        <a:rPr lang="en-IN" sz="1200" b="1" i="0" u="none" strike="noStrike" dirty="0">
                          <a:solidFill>
                            <a:srgbClr val="000000"/>
                          </a:solidFill>
                          <a:effectLst/>
                          <a:latin typeface="Calibri" panose="020F0502020204030204" pitchFamily="34" charset="0"/>
                        </a:rPr>
                        <a:t>B.Tech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fontAlgn="ctr"/>
                      <a:r>
                        <a:rPr lang="en-IN" sz="1200" b="0" i="0" u="none" strike="noStrike">
                          <a:solidFill>
                            <a:srgbClr val="000000"/>
                          </a:solidFill>
                          <a:effectLst/>
                          <a:latin typeface="Calibri" panose="020F0502020204030204" pitchFamily="34" charset="0"/>
                        </a:rPr>
                        <a:t>CSE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95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68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14,00,000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8,94,523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3,30,000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63673131"/>
                  </a:ext>
                </a:extLst>
              </a:tr>
              <a:tr h="190500">
                <a:tc vMerge="1">
                  <a:txBody>
                    <a:bodyPr/>
                    <a:lstStyle/>
                    <a:p>
                      <a:endParaRPr lang="en-IN"/>
                    </a:p>
                  </a:txBody>
                  <a:tcPr/>
                </a:tc>
                <a:tc>
                  <a:txBody>
                    <a:bodyPr/>
                    <a:lstStyle/>
                    <a:p>
                      <a:pPr algn="just" fontAlgn="ctr"/>
                      <a:r>
                        <a:rPr lang="en-IN" sz="1200" b="0" i="0" u="none" strike="noStrike" dirty="0">
                          <a:solidFill>
                            <a:srgbClr val="000000"/>
                          </a:solidFill>
                          <a:effectLst/>
                          <a:latin typeface="Calibri" panose="020F0502020204030204" pitchFamily="34" charset="0"/>
                        </a:rPr>
                        <a:t>ECE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58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29,05,790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9,48,646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3,30,000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99133649"/>
                  </a:ext>
                </a:extLst>
              </a:tr>
              <a:tr h="190500">
                <a:tc vMerge="1">
                  <a:txBody>
                    <a:bodyPr/>
                    <a:lstStyle/>
                    <a:p>
                      <a:endParaRPr lang="en-IN"/>
                    </a:p>
                  </a:txBody>
                  <a:tcPr/>
                </a:tc>
                <a:tc>
                  <a:txBody>
                    <a:bodyPr/>
                    <a:lstStyle/>
                    <a:p>
                      <a:pPr algn="just" fontAlgn="ctr"/>
                      <a:r>
                        <a:rPr lang="en-IN" sz="1200" b="0" i="0" u="none" strike="noStrike" dirty="0">
                          <a:solidFill>
                            <a:srgbClr val="000000"/>
                          </a:solidFill>
                          <a:effectLst/>
                          <a:latin typeface="Calibri" panose="020F0502020204030204" pitchFamily="34" charset="0"/>
                        </a:rPr>
                        <a:t>Mechanical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41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15,21,600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5,78,571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7720023"/>
                  </a:ext>
                </a:extLst>
              </a:tr>
              <a:tr h="190500">
                <a:tc vMerge="1">
                  <a:txBody>
                    <a:bodyPr/>
                    <a:lstStyle/>
                    <a:p>
                      <a:endParaRPr lang="en-IN"/>
                    </a:p>
                  </a:txBody>
                  <a:tcPr/>
                </a:tc>
                <a:tc>
                  <a:txBody>
                    <a:bodyPr/>
                    <a:lstStyle/>
                    <a:p>
                      <a:pPr algn="just" fontAlgn="ctr"/>
                      <a:r>
                        <a:rPr lang="en-IN" sz="1200" b="0" i="0" u="none" strike="noStrike" dirty="0">
                          <a:solidFill>
                            <a:srgbClr val="000000"/>
                          </a:solidFill>
                          <a:effectLst/>
                          <a:latin typeface="Calibri" panose="020F0502020204030204" pitchFamily="34" charset="0"/>
                        </a:rPr>
                        <a:t>Smart Manufacturing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7,50,000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6,75,000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6,00,000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5813784"/>
                  </a:ext>
                </a:extLst>
              </a:tr>
              <a:tr h="190500">
                <a:tc rowSpan="5">
                  <a:txBody>
                    <a:bodyPr/>
                    <a:lstStyle/>
                    <a:p>
                      <a:pPr algn="ctr" fontAlgn="ctr"/>
                      <a:r>
                        <a:rPr lang="en-US" sz="1200" b="1" i="0" u="none" strike="noStrike">
                          <a:solidFill>
                            <a:srgbClr val="000000"/>
                          </a:solidFill>
                          <a:effectLst/>
                          <a:latin typeface="Calibri" panose="020F0502020204030204" pitchFamily="34" charset="0"/>
                        </a:rPr>
                        <a:t>Dual Degree (B.Tech + M. Tech)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fontAlgn="ctr"/>
                      <a:r>
                        <a:rPr lang="en-IN" sz="1200" b="0" i="0" u="none" strike="noStrike" dirty="0">
                          <a:solidFill>
                            <a:srgbClr val="000000"/>
                          </a:solidFill>
                          <a:effectLst/>
                          <a:latin typeface="Calibri" panose="020F0502020204030204" pitchFamily="34" charset="0"/>
                        </a:rPr>
                        <a:t>Computer Science and Engineering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26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35,39,732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19,19,447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7,50,000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035483"/>
                  </a:ext>
                </a:extLst>
              </a:tr>
              <a:tr h="190500">
                <a:tc vMerge="1">
                  <a:txBody>
                    <a:bodyPr/>
                    <a:lstStyle/>
                    <a:p>
                      <a:endParaRPr lang="en-IN"/>
                    </a:p>
                  </a:txBody>
                  <a:tcPr/>
                </a:tc>
                <a:tc>
                  <a:txBody>
                    <a:bodyPr/>
                    <a:lstStyle/>
                    <a:p>
                      <a:pPr algn="just" fontAlgn="ctr"/>
                      <a:r>
                        <a:rPr lang="en-IN" sz="1200" b="0" i="0" u="none" strike="noStrike">
                          <a:solidFill>
                            <a:srgbClr val="000000"/>
                          </a:solidFill>
                          <a:effectLst/>
                          <a:latin typeface="Calibri" panose="020F0502020204030204" pitchFamily="34" charset="0"/>
                        </a:rPr>
                        <a:t>ECE - Communication Systems Design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31,62,000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19,74,976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6,00,000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71999249"/>
                  </a:ext>
                </a:extLst>
              </a:tr>
              <a:tr h="190500">
                <a:tc vMerge="1">
                  <a:txBody>
                    <a:bodyPr/>
                    <a:lstStyle/>
                    <a:p>
                      <a:endParaRPr lang="en-IN"/>
                    </a:p>
                  </a:txBody>
                  <a:tcPr/>
                </a:tc>
                <a:tc>
                  <a:txBody>
                    <a:bodyPr/>
                    <a:lstStyle/>
                    <a:p>
                      <a:pPr algn="just" fontAlgn="ctr"/>
                      <a:r>
                        <a:rPr lang="en-IN" sz="1200" b="0" i="0" u="none" strike="noStrike" dirty="0">
                          <a:solidFill>
                            <a:srgbClr val="000000"/>
                          </a:solidFill>
                          <a:effectLst/>
                          <a:latin typeface="Calibri" panose="020F0502020204030204" pitchFamily="34" charset="0"/>
                        </a:rPr>
                        <a:t>ECE- VLSI Design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18,78,480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17,32,784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11,50,000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70095645"/>
                  </a:ext>
                </a:extLst>
              </a:tr>
              <a:tr h="190500">
                <a:tc vMerge="1">
                  <a:txBody>
                    <a:bodyPr/>
                    <a:lstStyle/>
                    <a:p>
                      <a:endParaRPr lang="en-IN"/>
                    </a:p>
                  </a:txBody>
                  <a:tcPr/>
                </a:tc>
                <a:tc>
                  <a:txBody>
                    <a:bodyPr/>
                    <a:lstStyle/>
                    <a:p>
                      <a:pPr algn="just" fontAlgn="ctr"/>
                      <a:r>
                        <a:rPr lang="en-IN" sz="1200" b="0" i="0" u="none" strike="noStrike" dirty="0">
                          <a:solidFill>
                            <a:srgbClr val="000000"/>
                          </a:solidFill>
                          <a:effectLst/>
                          <a:latin typeface="Calibri" panose="020F0502020204030204" pitchFamily="34" charset="0"/>
                        </a:rPr>
                        <a:t>Mechanical - Advanced Manufacturing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9,00,000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7,87,500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7,50,000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7880809"/>
                  </a:ext>
                </a:extLst>
              </a:tr>
              <a:tr h="190500">
                <a:tc vMerge="1">
                  <a:txBody>
                    <a:bodyPr/>
                    <a:lstStyle/>
                    <a:p>
                      <a:endParaRPr lang="en-IN"/>
                    </a:p>
                  </a:txBody>
                  <a:tcPr/>
                </a:tc>
                <a:tc>
                  <a:txBody>
                    <a:bodyPr/>
                    <a:lstStyle/>
                    <a:p>
                      <a:pPr algn="just" fontAlgn="ctr"/>
                      <a:r>
                        <a:rPr lang="en-IN" sz="1200" b="0" i="0" u="none" strike="noStrike" dirty="0">
                          <a:solidFill>
                            <a:srgbClr val="000000"/>
                          </a:solidFill>
                          <a:effectLst/>
                          <a:latin typeface="Calibri" panose="020F0502020204030204" pitchFamily="34" charset="0"/>
                        </a:rPr>
                        <a:t>Mechanical Engineering - Product Design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12,00,000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8,26,667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6,00,000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8334896"/>
                  </a:ext>
                </a:extLst>
              </a:tr>
              <a:tr h="190500">
                <a:tc rowSpan="5">
                  <a:txBody>
                    <a:bodyPr/>
                    <a:lstStyle/>
                    <a:p>
                      <a:pPr algn="ctr" fontAlgn="ctr"/>
                      <a:r>
                        <a:rPr lang="en-IN" sz="1200" b="1" i="0" u="none" strike="noStrike">
                          <a:solidFill>
                            <a:srgbClr val="000000"/>
                          </a:solidFill>
                          <a:effectLst/>
                          <a:latin typeface="Calibri" panose="020F0502020204030204" pitchFamily="34" charset="0"/>
                        </a:rPr>
                        <a:t>M. Tech.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fontAlgn="ctr"/>
                      <a:r>
                        <a:rPr lang="en-IN" sz="1200" b="0" i="0" u="none" strike="noStrike">
                          <a:solidFill>
                            <a:srgbClr val="000000"/>
                          </a:solidFill>
                          <a:effectLst/>
                          <a:latin typeface="Calibri" panose="020F0502020204030204" pitchFamily="34" charset="0"/>
                        </a:rPr>
                        <a:t>CSE- Data Science and AI</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dirty="0">
                          <a:solidFill>
                            <a:srgbClr val="000000"/>
                          </a:solidFill>
                          <a:effectLst/>
                          <a:latin typeface="Calibri" panose="020F0502020204030204" pitchFamily="34" charset="0"/>
                        </a:rPr>
                        <a:t>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93761244"/>
                  </a:ext>
                </a:extLst>
              </a:tr>
              <a:tr h="190500">
                <a:tc vMerge="1">
                  <a:txBody>
                    <a:bodyPr/>
                    <a:lstStyle/>
                    <a:p>
                      <a:endParaRPr lang="en-IN"/>
                    </a:p>
                  </a:txBody>
                  <a:tcPr/>
                </a:tc>
                <a:tc>
                  <a:txBody>
                    <a:bodyPr/>
                    <a:lstStyle/>
                    <a:p>
                      <a:pPr algn="just" fontAlgn="ctr"/>
                      <a:r>
                        <a:rPr lang="en-IN" sz="1200" b="0" i="0" u="none" strike="noStrike">
                          <a:solidFill>
                            <a:srgbClr val="000000"/>
                          </a:solidFill>
                          <a:effectLst/>
                          <a:latin typeface="Calibri" panose="020F0502020204030204" pitchFamily="34" charset="0"/>
                        </a:rPr>
                        <a:t>ECE - Communication Systems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dirty="0">
                          <a:solidFill>
                            <a:srgbClr val="000000"/>
                          </a:solidFill>
                          <a:effectLst/>
                          <a:latin typeface="Calibri" panose="020F0502020204030204" pitchFamily="34" charset="0"/>
                        </a:rPr>
                        <a:t>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11,50,000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11,25,000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11,00,000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56455474"/>
                  </a:ext>
                </a:extLst>
              </a:tr>
              <a:tr h="190500">
                <a:tc vMerge="1">
                  <a:txBody>
                    <a:bodyPr/>
                    <a:lstStyle/>
                    <a:p>
                      <a:endParaRPr lang="en-IN"/>
                    </a:p>
                  </a:txBody>
                  <a:tcPr/>
                </a:tc>
                <a:tc>
                  <a:txBody>
                    <a:bodyPr/>
                    <a:lstStyle/>
                    <a:p>
                      <a:pPr algn="just" fontAlgn="ctr"/>
                      <a:r>
                        <a:rPr lang="en-IN" sz="1200" b="0" i="0" u="none" strike="noStrike">
                          <a:solidFill>
                            <a:srgbClr val="000000"/>
                          </a:solidFill>
                          <a:effectLst/>
                          <a:latin typeface="Calibri" panose="020F0502020204030204" pitchFamily="34" charset="0"/>
                        </a:rPr>
                        <a:t>Mechanical - Mechanical Systems Design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dirty="0">
                          <a:solidFill>
                            <a:srgbClr val="000000"/>
                          </a:solidFill>
                          <a:effectLst/>
                          <a:latin typeface="Calibri" panose="020F05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5,00,110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5,00,110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5,00,110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204606"/>
                  </a:ext>
                </a:extLst>
              </a:tr>
              <a:tr h="190500">
                <a:tc vMerge="1">
                  <a:txBody>
                    <a:bodyPr/>
                    <a:lstStyle/>
                    <a:p>
                      <a:endParaRPr lang="en-IN"/>
                    </a:p>
                  </a:txBody>
                  <a:tcPr/>
                </a:tc>
                <a:tc>
                  <a:txBody>
                    <a:bodyPr/>
                    <a:lstStyle/>
                    <a:p>
                      <a:pPr algn="just" fontAlgn="ctr"/>
                      <a:r>
                        <a:rPr lang="en-IN" sz="1200" b="0" i="0" u="none" strike="noStrike">
                          <a:solidFill>
                            <a:srgbClr val="000000"/>
                          </a:solidFill>
                          <a:effectLst/>
                          <a:latin typeface="Calibri" panose="020F0502020204030204" pitchFamily="34" charset="0"/>
                        </a:rPr>
                        <a:t>Mechanical - Smart Manufacturing</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dirty="0">
                          <a:solidFill>
                            <a:srgbClr val="000000"/>
                          </a:solidFill>
                          <a:effectLst/>
                          <a:latin typeface="Calibri" panose="020F0502020204030204" pitchFamily="34" charset="0"/>
                        </a:rPr>
                        <a:t>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IN" sz="12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ctr"/>
                      <a:endParaRPr lang="en-IN" sz="1200" b="0" i="0" u="none" strike="noStrike">
                        <a:solidFill>
                          <a:srgbClr val="000000"/>
                        </a:solidFill>
                        <a:effectLst/>
                        <a:latin typeface="Calibri" panose="020F0502020204030204" pitchFamily="34" charset="0"/>
                      </a:endParaRP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1210325"/>
                  </a:ext>
                </a:extLst>
              </a:tr>
              <a:tr h="190500">
                <a:tc vMerge="1">
                  <a:txBody>
                    <a:bodyPr/>
                    <a:lstStyle/>
                    <a:p>
                      <a:endParaRPr lang="en-IN"/>
                    </a:p>
                  </a:txBody>
                  <a:tcPr/>
                </a:tc>
                <a:tc>
                  <a:txBody>
                    <a:bodyPr/>
                    <a:lstStyle/>
                    <a:p>
                      <a:pPr algn="just" fontAlgn="ctr"/>
                      <a:r>
                        <a:rPr lang="en-US" sz="1200" b="0" i="0" u="none" strike="noStrike">
                          <a:solidFill>
                            <a:srgbClr val="000000"/>
                          </a:solidFill>
                          <a:effectLst/>
                          <a:latin typeface="Calibri" panose="020F0502020204030204" pitchFamily="34" charset="0"/>
                        </a:rPr>
                        <a:t>ECE- Microelectronics and VLSI Systems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dirty="0">
                          <a:solidFill>
                            <a:srgbClr val="000000"/>
                          </a:solidFill>
                          <a:effectLst/>
                          <a:latin typeface="Calibri" panose="020F0502020204030204" pitchFamily="34" charset="0"/>
                        </a:rPr>
                        <a:t>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5">
                  <a:txBody>
                    <a:bodyPr/>
                    <a:lstStyle/>
                    <a:p>
                      <a:pPr algn="ctr" fontAlgn="ctr"/>
                      <a:r>
                        <a:rPr lang="en-US" sz="1200" b="0" i="0" u="none" strike="noStrike" dirty="0">
                          <a:solidFill>
                            <a:srgbClr val="000000"/>
                          </a:solidFill>
                          <a:effectLst/>
                          <a:latin typeface="Calibri" panose="020F0502020204030204" pitchFamily="34" charset="0"/>
                        </a:rPr>
                        <a:t> 40 K/month - 1 Yr Internship (PPO awaited)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518283718"/>
                  </a:ext>
                </a:extLst>
              </a:tr>
              <a:tr h="190500">
                <a:tc>
                  <a:txBody>
                    <a:bodyPr/>
                    <a:lstStyle/>
                    <a:p>
                      <a:pPr algn="ctr" fontAlgn="ctr"/>
                      <a:r>
                        <a:rPr lang="en-IN" sz="1200" b="1" i="0" u="none" strike="noStrike">
                          <a:solidFill>
                            <a:srgbClr val="000000"/>
                          </a:solidFill>
                          <a:effectLst/>
                          <a:latin typeface="Calibri" panose="020F0502020204030204" pitchFamily="34" charset="0"/>
                        </a:rPr>
                        <a:t>M.Des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fontAlgn="ctr"/>
                      <a:r>
                        <a:rPr lang="en-IN" sz="1200" b="0" i="0" u="none" strike="noStrike">
                          <a:solidFill>
                            <a:srgbClr val="000000"/>
                          </a:solidFill>
                          <a:effectLst/>
                          <a:latin typeface="Calibri" panose="020F0502020204030204" pitchFamily="34" charset="0"/>
                        </a:rPr>
                        <a:t>Integrated Product Design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dirty="0">
                          <a:solidFill>
                            <a:srgbClr val="000000"/>
                          </a:solidFill>
                          <a:effectLst/>
                          <a:latin typeface="Calibri" panose="020F0502020204030204" pitchFamily="34" charset="0"/>
                        </a:rPr>
                        <a:t>8,00,000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IN" sz="1200" b="0" i="0" u="none" strike="noStrike">
                          <a:solidFill>
                            <a:srgbClr val="000000"/>
                          </a:solidFill>
                          <a:effectLst/>
                          <a:latin typeface="Calibri" panose="020F0502020204030204" pitchFamily="34" charset="0"/>
                        </a:rPr>
                        <a:t>8,00,000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hMerge="1">
                  <a:txBody>
                    <a:bodyPr/>
                    <a:lstStyle/>
                    <a:p>
                      <a:endParaRPr lang="en-IN"/>
                    </a:p>
                  </a:txBody>
                  <a:tcPr/>
                </a:tc>
                <a:tc gridSpan="2">
                  <a:txBody>
                    <a:bodyPr/>
                    <a:lstStyle/>
                    <a:p>
                      <a:pPr algn="ctr" fontAlgn="ctr"/>
                      <a:r>
                        <a:rPr lang="en-IN" sz="1200" b="0" i="0" u="none" strike="noStrike">
                          <a:solidFill>
                            <a:srgbClr val="000000"/>
                          </a:solidFill>
                          <a:effectLst/>
                          <a:latin typeface="Calibri" panose="020F0502020204030204" pitchFamily="34" charset="0"/>
                        </a:rPr>
                        <a:t>8,00,000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hMerge="1">
                  <a:txBody>
                    <a:bodyPr/>
                    <a:lstStyle/>
                    <a:p>
                      <a:endParaRPr lang="en-IN"/>
                    </a:p>
                  </a:txBody>
                  <a:tcPr/>
                </a:tc>
                <a:extLst>
                  <a:ext uri="{0D108BD9-81ED-4DB2-BD59-A6C34878D82A}">
                    <a16:rowId xmlns:a16="http://schemas.microsoft.com/office/drawing/2014/main" val="3965278308"/>
                  </a:ext>
                </a:extLst>
              </a:tr>
              <a:tr h="190500">
                <a:tc>
                  <a:txBody>
                    <a:bodyPr/>
                    <a:lstStyle/>
                    <a:p>
                      <a:pPr algn="ctr" fontAlgn="ctr"/>
                      <a:r>
                        <a:rPr lang="en-IN" sz="1200" b="1" i="0" u="none" strike="noStrike">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a:solidFill>
                            <a:srgbClr val="000000"/>
                          </a:solidFill>
                          <a:effectLst/>
                          <a:latin typeface="Calibri" panose="020F0502020204030204" pitchFamily="34" charset="0"/>
                        </a:rPr>
                        <a:t>Grand Total</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a:solidFill>
                            <a:srgbClr val="000000"/>
                          </a:solidFill>
                          <a:effectLst/>
                          <a:latin typeface="Calibri" panose="020F0502020204030204" pitchFamily="34" charset="0"/>
                        </a:rPr>
                        <a:t>319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dirty="0">
                          <a:solidFill>
                            <a:srgbClr val="000000"/>
                          </a:solidFill>
                          <a:effectLst/>
                          <a:latin typeface="Calibri" panose="020F0502020204030204" pitchFamily="34" charset="0"/>
                        </a:rPr>
                        <a:t>217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gridSpan="5">
                  <a:txBody>
                    <a:bodyPr/>
                    <a:lstStyle/>
                    <a:p>
                      <a:pPr algn="ctr" fontAlgn="ctr"/>
                      <a:r>
                        <a:rPr lang="en-IN" sz="1200" b="0" i="0" u="none" strike="noStrike" dirty="0">
                          <a:solidFill>
                            <a:srgbClr val="000000"/>
                          </a:solidFill>
                          <a:effectLst/>
                          <a:latin typeface="Calibri" panose="020F0502020204030204" pitchFamily="34" charset="0"/>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3011286718"/>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348086958"/>
              </p:ext>
            </p:extLst>
          </p:nvPr>
        </p:nvGraphicFramePr>
        <p:xfrm>
          <a:off x="4258515" y="5144119"/>
          <a:ext cx="4205977" cy="1265070"/>
        </p:xfrm>
        <a:graphic>
          <a:graphicData uri="http://schemas.openxmlformats.org/drawingml/2006/table">
            <a:tbl>
              <a:tblPr/>
              <a:tblGrid>
                <a:gridCol w="2215974">
                  <a:extLst>
                    <a:ext uri="{9D8B030D-6E8A-4147-A177-3AD203B41FA5}">
                      <a16:colId xmlns:a16="http://schemas.microsoft.com/office/drawing/2014/main" val="4272076323"/>
                    </a:ext>
                  </a:extLst>
                </a:gridCol>
                <a:gridCol w="677913">
                  <a:extLst>
                    <a:ext uri="{9D8B030D-6E8A-4147-A177-3AD203B41FA5}">
                      <a16:colId xmlns:a16="http://schemas.microsoft.com/office/drawing/2014/main" val="3359162450"/>
                    </a:ext>
                  </a:extLst>
                </a:gridCol>
                <a:gridCol w="656045">
                  <a:extLst>
                    <a:ext uri="{9D8B030D-6E8A-4147-A177-3AD203B41FA5}">
                      <a16:colId xmlns:a16="http://schemas.microsoft.com/office/drawing/2014/main" val="561328074"/>
                    </a:ext>
                  </a:extLst>
                </a:gridCol>
                <a:gridCol w="656045">
                  <a:extLst>
                    <a:ext uri="{9D8B030D-6E8A-4147-A177-3AD203B41FA5}">
                      <a16:colId xmlns:a16="http://schemas.microsoft.com/office/drawing/2014/main" val="1834348457"/>
                    </a:ext>
                  </a:extLst>
                </a:gridCol>
              </a:tblGrid>
              <a:tr h="253014">
                <a:tc rowSpan="2">
                  <a:txBody>
                    <a:bodyPr/>
                    <a:lstStyle/>
                    <a:p>
                      <a:pPr algn="ctr" fontAlgn="ctr"/>
                      <a:r>
                        <a:rPr lang="en-IN" sz="1200" b="1" i="0" u="none" strike="noStrike">
                          <a:solidFill>
                            <a:srgbClr val="000000"/>
                          </a:solidFill>
                          <a:effectLst/>
                          <a:latin typeface="Calibri" panose="020F0502020204030204" pitchFamily="34" charset="0"/>
                        </a:rPr>
                        <a:t>Course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gridSpan="3">
                  <a:txBody>
                    <a:bodyPr/>
                    <a:lstStyle/>
                    <a:p>
                      <a:pPr algn="ctr" fontAlgn="ctr"/>
                      <a:r>
                        <a:rPr lang="en-IN" sz="1200" b="1" i="0" u="none" strike="noStrike">
                          <a:solidFill>
                            <a:srgbClr val="000000"/>
                          </a:solidFill>
                          <a:effectLst/>
                          <a:latin typeface="Calibri" panose="020F0502020204030204" pitchFamily="34" charset="0"/>
                        </a:rPr>
                        <a:t>Package in LPA</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1353675460"/>
                  </a:ext>
                </a:extLst>
              </a:tr>
              <a:tr h="253014">
                <a:tc vMerge="1">
                  <a:txBody>
                    <a:bodyPr/>
                    <a:lstStyle/>
                    <a:p>
                      <a:endParaRPr lang="en-IN"/>
                    </a:p>
                  </a:txBody>
                  <a:tcPr/>
                </a:tc>
                <a:tc>
                  <a:txBody>
                    <a:bodyPr/>
                    <a:lstStyle/>
                    <a:p>
                      <a:pPr algn="ctr" fontAlgn="ctr"/>
                      <a:r>
                        <a:rPr lang="en-IN" sz="1200" b="1" i="0" u="none" strike="noStrike">
                          <a:solidFill>
                            <a:srgbClr val="000000"/>
                          </a:solidFill>
                          <a:effectLst/>
                          <a:latin typeface="Calibri" panose="020F0502020204030204" pitchFamily="34" charset="0"/>
                        </a:rPr>
                        <a:t>Maximum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a:solidFill>
                            <a:srgbClr val="000000"/>
                          </a:solidFill>
                          <a:effectLst/>
                          <a:latin typeface="Calibri" panose="020F0502020204030204" pitchFamily="34" charset="0"/>
                        </a:rPr>
                        <a:t>Average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200" b="1" i="0" u="none" strike="noStrike" dirty="0">
                          <a:solidFill>
                            <a:srgbClr val="000000"/>
                          </a:solidFill>
                          <a:effectLst/>
                          <a:latin typeface="Calibri" panose="020F0502020204030204" pitchFamily="34" charset="0"/>
                        </a:rPr>
                        <a:t>Minimum</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1792825179"/>
                  </a:ext>
                </a:extLst>
              </a:tr>
              <a:tr h="253014">
                <a:tc>
                  <a:txBody>
                    <a:bodyPr/>
                    <a:lstStyle/>
                    <a:p>
                      <a:pPr algn="l" fontAlgn="b"/>
                      <a:r>
                        <a:rPr lang="en-IN" sz="1200" b="0" i="0" u="none" strike="noStrike" dirty="0">
                          <a:solidFill>
                            <a:srgbClr val="000000"/>
                          </a:solidFill>
                          <a:effectLst/>
                          <a:latin typeface="Calibri" panose="020F0502020204030204" pitchFamily="34" charset="0"/>
                        </a:rPr>
                        <a:t>B.Tech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29.05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200" b="0" i="0" u="none" strike="noStrike">
                          <a:solidFill>
                            <a:srgbClr val="000000"/>
                          </a:solidFill>
                          <a:effectLst/>
                          <a:latin typeface="Calibri" panose="020F0502020204030204" pitchFamily="34" charset="0"/>
                        </a:rPr>
                        <a:t>9.75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3.00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58330354"/>
                  </a:ext>
                </a:extLst>
              </a:tr>
              <a:tr h="253014">
                <a:tc>
                  <a:txBody>
                    <a:bodyPr/>
                    <a:lstStyle/>
                    <a:p>
                      <a:pPr algn="l" fontAlgn="b"/>
                      <a:r>
                        <a:rPr lang="en-US" sz="1200" b="0" i="0" u="none" strike="noStrike" dirty="0">
                          <a:solidFill>
                            <a:srgbClr val="000000"/>
                          </a:solidFill>
                          <a:effectLst/>
                          <a:latin typeface="Calibri" panose="020F0502020204030204" pitchFamily="34" charset="0"/>
                        </a:rPr>
                        <a:t>Dual Degree (B.Tech + M. Tech)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dirty="0">
                          <a:solidFill>
                            <a:srgbClr val="000000"/>
                          </a:solidFill>
                          <a:effectLst/>
                          <a:latin typeface="Calibri" panose="020F0502020204030204" pitchFamily="34" charset="0"/>
                        </a:rPr>
                        <a:t>35.39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200" b="0" i="0" u="none" strike="noStrike" dirty="0">
                          <a:solidFill>
                            <a:srgbClr val="000000"/>
                          </a:solidFill>
                          <a:effectLst/>
                          <a:latin typeface="Calibri" panose="020F0502020204030204" pitchFamily="34" charset="0"/>
                        </a:rPr>
                        <a:t>17.36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6.00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746965"/>
                  </a:ext>
                </a:extLst>
              </a:tr>
              <a:tr h="253014">
                <a:tc>
                  <a:txBody>
                    <a:bodyPr/>
                    <a:lstStyle/>
                    <a:p>
                      <a:pPr algn="l" fontAlgn="b"/>
                      <a:r>
                        <a:rPr lang="en-IN" sz="1200" b="0" i="0" u="none" strike="noStrike">
                          <a:solidFill>
                            <a:srgbClr val="000000"/>
                          </a:solidFill>
                          <a:effectLst/>
                          <a:latin typeface="Calibri" panose="020F0502020204030204" pitchFamily="34" charset="0"/>
                        </a:rPr>
                        <a:t>M. Tech.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a:solidFill>
                            <a:srgbClr val="000000"/>
                          </a:solidFill>
                          <a:effectLst/>
                          <a:latin typeface="Calibri" panose="020F0502020204030204" pitchFamily="34" charset="0"/>
                        </a:rPr>
                        <a:t>11.50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200" b="0" i="0" u="none" strike="noStrike" dirty="0">
                          <a:solidFill>
                            <a:srgbClr val="000000"/>
                          </a:solidFill>
                          <a:effectLst/>
                          <a:latin typeface="Calibri" panose="020F0502020204030204" pitchFamily="34" charset="0"/>
                        </a:rPr>
                        <a:t>11.25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IN" sz="1200" b="0" i="0" u="none" strike="noStrike" dirty="0">
                          <a:solidFill>
                            <a:srgbClr val="000000"/>
                          </a:solidFill>
                          <a:effectLst/>
                          <a:latin typeface="Calibri" panose="020F0502020204030204" pitchFamily="34" charset="0"/>
                        </a:rPr>
                        <a:t>5.00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45268293"/>
                  </a:ext>
                </a:extLst>
              </a:tr>
            </a:tbl>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247260" y="177282"/>
            <a:ext cx="11616613" cy="634481"/>
          </a:xfrm>
          <a:prstGeom prst="roundRect">
            <a:avLst>
              <a:gd name="adj" fmla="val 5000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smtClean="0">
                <a:solidFill>
                  <a:schemeClr val="tx1"/>
                </a:solidFill>
                <a:latin typeface="Cambria" panose="02040503050406030204" pitchFamily="18" charset="0"/>
                <a:ea typeface="Cambria" panose="02040503050406030204" pitchFamily="18" charset="0"/>
              </a:rPr>
              <a:t>Highest Package offered Companies - AY 2023-24</a:t>
            </a:r>
          </a:p>
        </p:txBody>
      </p:sp>
      <p:graphicFrame>
        <p:nvGraphicFramePr>
          <p:cNvPr id="6" name="Table 5"/>
          <p:cNvGraphicFramePr>
            <a:graphicFrameLocks noGrp="1"/>
          </p:cNvGraphicFramePr>
          <p:nvPr>
            <p:extLst>
              <p:ext uri="{D42A27DB-BD31-4B8C-83A1-F6EECF244321}">
                <p14:modId xmlns:p14="http://schemas.microsoft.com/office/powerpoint/2010/main" val="3313093454"/>
              </p:ext>
            </p:extLst>
          </p:nvPr>
        </p:nvGraphicFramePr>
        <p:xfrm>
          <a:off x="1515315" y="1474704"/>
          <a:ext cx="9449095" cy="4263363"/>
        </p:xfrm>
        <a:graphic>
          <a:graphicData uri="http://schemas.openxmlformats.org/drawingml/2006/table">
            <a:tbl>
              <a:tblPr/>
              <a:tblGrid>
                <a:gridCol w="1199160">
                  <a:extLst>
                    <a:ext uri="{9D8B030D-6E8A-4147-A177-3AD203B41FA5}">
                      <a16:colId xmlns:a16="http://schemas.microsoft.com/office/drawing/2014/main" val="1860000433"/>
                    </a:ext>
                  </a:extLst>
                </a:gridCol>
                <a:gridCol w="5010743">
                  <a:extLst>
                    <a:ext uri="{9D8B030D-6E8A-4147-A177-3AD203B41FA5}">
                      <a16:colId xmlns:a16="http://schemas.microsoft.com/office/drawing/2014/main" val="3631717723"/>
                    </a:ext>
                  </a:extLst>
                </a:gridCol>
                <a:gridCol w="1188917">
                  <a:extLst>
                    <a:ext uri="{9D8B030D-6E8A-4147-A177-3AD203B41FA5}">
                      <a16:colId xmlns:a16="http://schemas.microsoft.com/office/drawing/2014/main" val="2870768388"/>
                    </a:ext>
                  </a:extLst>
                </a:gridCol>
                <a:gridCol w="2050275">
                  <a:extLst>
                    <a:ext uri="{9D8B030D-6E8A-4147-A177-3AD203B41FA5}">
                      <a16:colId xmlns:a16="http://schemas.microsoft.com/office/drawing/2014/main" val="1408868738"/>
                    </a:ext>
                  </a:extLst>
                </a:gridCol>
              </a:tblGrid>
              <a:tr h="327951">
                <a:tc>
                  <a:txBody>
                    <a:bodyPr/>
                    <a:lstStyle/>
                    <a:p>
                      <a:pPr algn="ctr" fontAlgn="ctr"/>
                      <a:r>
                        <a:rPr lang="en-IN" sz="1200" b="1" i="0" u="none" strike="noStrike" dirty="0">
                          <a:solidFill>
                            <a:srgbClr val="000000"/>
                          </a:solidFill>
                          <a:effectLst/>
                          <a:latin typeface="Calibri" panose="020F0502020204030204" pitchFamily="34" charset="0"/>
                        </a:rPr>
                        <a:t>Course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IN" sz="1200" b="1" i="0" u="none" strike="noStrike">
                          <a:solidFill>
                            <a:srgbClr val="000000"/>
                          </a:solidFill>
                          <a:effectLst/>
                          <a:latin typeface="Calibri" panose="020F0502020204030204" pitchFamily="34" charset="0"/>
                        </a:rPr>
                        <a:t>Department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IN" sz="1200" b="1" i="0" u="none" strike="noStrike">
                          <a:solidFill>
                            <a:srgbClr val="000000"/>
                          </a:solidFill>
                          <a:effectLst/>
                          <a:latin typeface="Calibri" panose="020F0502020204030204" pitchFamily="34" charset="0"/>
                        </a:rPr>
                        <a:t>Highest Package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IN" sz="1200" b="1" i="0" u="none" strike="noStrike">
                          <a:solidFill>
                            <a:srgbClr val="000000"/>
                          </a:solidFill>
                          <a:effectLst/>
                          <a:latin typeface="Calibri" panose="020F0502020204030204" pitchFamily="34" charset="0"/>
                        </a:rPr>
                        <a:t>Company Name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1881258643"/>
                  </a:ext>
                </a:extLst>
              </a:tr>
              <a:tr h="327951">
                <a:tc rowSpan="4">
                  <a:txBody>
                    <a:bodyPr/>
                    <a:lstStyle/>
                    <a:p>
                      <a:pPr algn="ctr" fontAlgn="ctr"/>
                      <a:r>
                        <a:rPr lang="en-IN" sz="1200" b="1" i="0" u="none" strike="noStrike" dirty="0">
                          <a:solidFill>
                            <a:srgbClr val="000000"/>
                          </a:solidFill>
                          <a:effectLst/>
                          <a:latin typeface="Calibri" panose="020F0502020204030204" pitchFamily="34" charset="0"/>
                        </a:rPr>
                        <a:t>B.Tech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a:solidFill>
                            <a:srgbClr val="000000"/>
                          </a:solidFill>
                          <a:effectLst/>
                          <a:latin typeface="Calibri" panose="020F0502020204030204" pitchFamily="34" charset="0"/>
                        </a:rPr>
                        <a:t>Computer Science and Engineering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14,00,000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a:solidFill>
                            <a:srgbClr val="000000"/>
                          </a:solidFill>
                          <a:effectLst/>
                          <a:latin typeface="Calibri" panose="020F0502020204030204" pitchFamily="34" charset="0"/>
                        </a:rPr>
                        <a:t>Valeo</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25910454"/>
                  </a:ext>
                </a:extLst>
              </a:tr>
              <a:tr h="327951">
                <a:tc vMerge="1">
                  <a:txBody>
                    <a:bodyPr/>
                    <a:lstStyle/>
                    <a:p>
                      <a:endParaRPr lang="en-IN"/>
                    </a:p>
                  </a:txBody>
                  <a:tcPr/>
                </a:tc>
                <a:tc>
                  <a:txBody>
                    <a:bodyPr/>
                    <a:lstStyle/>
                    <a:p>
                      <a:pPr algn="l" fontAlgn="b"/>
                      <a:r>
                        <a:rPr lang="en-IN" sz="1200" b="0" i="0" u="none" strike="noStrike" dirty="0">
                          <a:solidFill>
                            <a:srgbClr val="000000"/>
                          </a:solidFill>
                          <a:effectLst/>
                          <a:latin typeface="Calibri" panose="020F0502020204030204" pitchFamily="34" charset="0"/>
                        </a:rPr>
                        <a:t>Electronics and Communication Engineering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29,05,790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a:solidFill>
                            <a:srgbClr val="000000"/>
                          </a:solidFill>
                          <a:effectLst/>
                          <a:latin typeface="Calibri" panose="020F0502020204030204" pitchFamily="34" charset="0"/>
                        </a:rPr>
                        <a:t>Analog Devices India Pvt. Ltd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1783618"/>
                  </a:ext>
                </a:extLst>
              </a:tr>
              <a:tr h="327951">
                <a:tc vMerge="1">
                  <a:txBody>
                    <a:bodyPr/>
                    <a:lstStyle/>
                    <a:p>
                      <a:endParaRPr lang="en-IN"/>
                    </a:p>
                  </a:txBody>
                  <a:tcPr/>
                </a:tc>
                <a:tc>
                  <a:txBody>
                    <a:bodyPr/>
                    <a:lstStyle/>
                    <a:p>
                      <a:pPr algn="l" fontAlgn="b"/>
                      <a:r>
                        <a:rPr lang="en-IN" sz="1200" b="0" i="0" u="none" strike="noStrike" dirty="0">
                          <a:solidFill>
                            <a:srgbClr val="000000"/>
                          </a:solidFill>
                          <a:effectLst/>
                          <a:latin typeface="Calibri" panose="020F0502020204030204" pitchFamily="34" charset="0"/>
                        </a:rPr>
                        <a:t>Mechanical Engineering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15,21,600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a:solidFill>
                            <a:srgbClr val="000000"/>
                          </a:solidFill>
                          <a:effectLst/>
                          <a:latin typeface="Calibri" panose="020F0502020204030204" pitchFamily="34" charset="0"/>
                        </a:rPr>
                        <a:t>Tvasta Manufacturing Pvt Ltd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84750454"/>
                  </a:ext>
                </a:extLst>
              </a:tr>
              <a:tr h="327951">
                <a:tc vMerge="1">
                  <a:txBody>
                    <a:bodyPr/>
                    <a:lstStyle/>
                    <a:p>
                      <a:endParaRPr lang="en-IN"/>
                    </a:p>
                  </a:txBody>
                  <a:tcPr/>
                </a:tc>
                <a:tc>
                  <a:txBody>
                    <a:bodyPr/>
                    <a:lstStyle/>
                    <a:p>
                      <a:pPr algn="l" fontAlgn="b"/>
                      <a:r>
                        <a:rPr lang="en-IN" sz="1200" b="0" i="0" u="none" strike="noStrike">
                          <a:solidFill>
                            <a:srgbClr val="000000"/>
                          </a:solidFill>
                          <a:effectLst/>
                          <a:latin typeface="Calibri" panose="020F0502020204030204" pitchFamily="34" charset="0"/>
                        </a:rPr>
                        <a:t>Smart Manufacturing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7,50,000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a:solidFill>
                            <a:srgbClr val="000000"/>
                          </a:solidFill>
                          <a:effectLst/>
                          <a:latin typeface="Calibri" panose="020F0502020204030204" pitchFamily="34" charset="0"/>
                        </a:rPr>
                        <a:t>PGP Glass Pvt Ltd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5319357"/>
                  </a:ext>
                </a:extLst>
              </a:tr>
              <a:tr h="327951">
                <a:tc rowSpan="5">
                  <a:txBody>
                    <a:bodyPr/>
                    <a:lstStyle/>
                    <a:p>
                      <a:pPr algn="ctr" fontAlgn="ctr"/>
                      <a:r>
                        <a:rPr lang="en-IN" sz="1200" b="1" i="0" u="none" strike="noStrike">
                          <a:solidFill>
                            <a:srgbClr val="000000"/>
                          </a:solidFill>
                          <a:effectLst/>
                          <a:latin typeface="Calibri" panose="020F0502020204030204" pitchFamily="34" charset="0"/>
                        </a:rPr>
                        <a:t>Dual Degree (B.Tech + M.Tech)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dirty="0">
                          <a:solidFill>
                            <a:srgbClr val="000000"/>
                          </a:solidFill>
                          <a:effectLst/>
                          <a:latin typeface="Calibri" panose="020F0502020204030204" pitchFamily="34" charset="0"/>
                        </a:rPr>
                        <a:t>Computer Science and Engineering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35,39,732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a:solidFill>
                            <a:srgbClr val="000000"/>
                          </a:solidFill>
                          <a:effectLst/>
                          <a:latin typeface="Calibri" panose="020F0502020204030204" pitchFamily="34" charset="0"/>
                        </a:rPr>
                        <a:t>Marvell India Pvt Ltd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25844436"/>
                  </a:ext>
                </a:extLst>
              </a:tr>
              <a:tr h="327951">
                <a:tc vMerge="1">
                  <a:txBody>
                    <a:bodyPr/>
                    <a:lstStyle/>
                    <a:p>
                      <a:endParaRPr lang="en-IN"/>
                    </a:p>
                  </a:txBody>
                  <a:tcPr/>
                </a:tc>
                <a:tc>
                  <a:txBody>
                    <a:bodyPr/>
                    <a:lstStyle/>
                    <a:p>
                      <a:pPr algn="l" fontAlgn="b"/>
                      <a:r>
                        <a:rPr lang="en-US" sz="1200" b="0" i="0" u="none" strike="noStrike" dirty="0">
                          <a:solidFill>
                            <a:srgbClr val="000000"/>
                          </a:solidFill>
                          <a:effectLst/>
                          <a:latin typeface="Calibri" panose="020F0502020204030204" pitchFamily="34" charset="0"/>
                        </a:rPr>
                        <a:t>Electronics and Communication Engineering - Communication System Design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31,62,000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a:solidFill>
                            <a:srgbClr val="000000"/>
                          </a:solidFill>
                          <a:effectLst/>
                          <a:latin typeface="Calibri" panose="020F0502020204030204" pitchFamily="34" charset="0"/>
                        </a:rPr>
                        <a:t>Analog Devices India Pvt. Ltd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0831906"/>
                  </a:ext>
                </a:extLst>
              </a:tr>
              <a:tr h="327951">
                <a:tc vMerge="1">
                  <a:txBody>
                    <a:bodyPr/>
                    <a:lstStyle/>
                    <a:p>
                      <a:endParaRPr lang="en-IN"/>
                    </a:p>
                  </a:txBody>
                  <a:tcPr/>
                </a:tc>
                <a:tc>
                  <a:txBody>
                    <a:bodyPr/>
                    <a:lstStyle/>
                    <a:p>
                      <a:pPr algn="l" fontAlgn="b"/>
                      <a:r>
                        <a:rPr lang="en-US" sz="1200" b="0" i="0" u="none" strike="noStrike" dirty="0">
                          <a:solidFill>
                            <a:srgbClr val="000000"/>
                          </a:solidFill>
                          <a:effectLst/>
                          <a:latin typeface="Calibri" panose="020F0502020204030204" pitchFamily="34" charset="0"/>
                        </a:rPr>
                        <a:t>Electronics and Communication Engineering - VLSI Design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18,78,480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a:solidFill>
                            <a:srgbClr val="000000"/>
                          </a:solidFill>
                          <a:effectLst/>
                          <a:latin typeface="Calibri" panose="020F0502020204030204" pitchFamily="34" charset="0"/>
                        </a:rPr>
                        <a:t>AMD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1288300"/>
                  </a:ext>
                </a:extLst>
              </a:tr>
              <a:tr h="327951">
                <a:tc vMerge="1">
                  <a:txBody>
                    <a:bodyPr/>
                    <a:lstStyle/>
                    <a:p>
                      <a:endParaRPr lang="en-IN"/>
                    </a:p>
                  </a:txBody>
                  <a:tcPr/>
                </a:tc>
                <a:tc>
                  <a:txBody>
                    <a:bodyPr/>
                    <a:lstStyle/>
                    <a:p>
                      <a:pPr algn="l" fontAlgn="b"/>
                      <a:r>
                        <a:rPr lang="en-IN" sz="1200" b="0" i="0" u="none" strike="noStrike" dirty="0">
                          <a:solidFill>
                            <a:srgbClr val="000000"/>
                          </a:solidFill>
                          <a:effectLst/>
                          <a:latin typeface="Calibri" panose="020F0502020204030204" pitchFamily="34" charset="0"/>
                        </a:rPr>
                        <a:t>Mechanical Engineering - Advanced Manufacturing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9,00,000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a:solidFill>
                            <a:srgbClr val="000000"/>
                          </a:solidFill>
                          <a:effectLst/>
                          <a:latin typeface="Calibri" panose="020F0502020204030204" pitchFamily="34" charset="0"/>
                        </a:rPr>
                        <a:t>Congruent Solutions Pvt Ltd</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18278084"/>
                  </a:ext>
                </a:extLst>
              </a:tr>
              <a:tr h="327951">
                <a:tc vMerge="1">
                  <a:txBody>
                    <a:bodyPr/>
                    <a:lstStyle/>
                    <a:p>
                      <a:endParaRPr lang="en-IN"/>
                    </a:p>
                  </a:txBody>
                  <a:tcPr/>
                </a:tc>
                <a:tc>
                  <a:txBody>
                    <a:bodyPr/>
                    <a:lstStyle/>
                    <a:p>
                      <a:pPr algn="l" fontAlgn="b"/>
                      <a:r>
                        <a:rPr lang="en-IN" sz="1200" b="0" i="0" u="none" strike="noStrike" dirty="0">
                          <a:solidFill>
                            <a:srgbClr val="000000"/>
                          </a:solidFill>
                          <a:effectLst/>
                          <a:latin typeface="Calibri" panose="020F0502020204030204" pitchFamily="34" charset="0"/>
                        </a:rPr>
                        <a:t>Mechanical Engineering - Product Design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12,00,000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a:solidFill>
                            <a:srgbClr val="000000"/>
                          </a:solidFill>
                          <a:effectLst/>
                          <a:latin typeface="Calibri" panose="020F0502020204030204" pitchFamily="34" charset="0"/>
                        </a:rPr>
                        <a:t>Anand Group</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5883376"/>
                  </a:ext>
                </a:extLst>
              </a:tr>
              <a:tr h="327951">
                <a:tc rowSpan="2">
                  <a:txBody>
                    <a:bodyPr/>
                    <a:lstStyle/>
                    <a:p>
                      <a:pPr algn="ctr" fontAlgn="ctr"/>
                      <a:r>
                        <a:rPr lang="en-IN" sz="1200" b="1" i="0" u="none" strike="noStrike">
                          <a:solidFill>
                            <a:srgbClr val="000000"/>
                          </a:solidFill>
                          <a:effectLst/>
                          <a:latin typeface="Calibri" panose="020F0502020204030204" pitchFamily="34" charset="0"/>
                        </a:rPr>
                        <a:t>M.Tech</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000000"/>
                          </a:solidFill>
                          <a:effectLst/>
                          <a:latin typeface="Calibri" panose="020F0502020204030204" pitchFamily="34" charset="0"/>
                        </a:rPr>
                        <a:t>Electronics and Communication Engineering - Communication Systems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11,50,000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a:solidFill>
                            <a:srgbClr val="000000"/>
                          </a:solidFill>
                          <a:effectLst/>
                          <a:latin typeface="Calibri" panose="020F0502020204030204" pitchFamily="34" charset="0"/>
                        </a:rPr>
                        <a:t>Tata Consultancy Services (TCS)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5793863"/>
                  </a:ext>
                </a:extLst>
              </a:tr>
              <a:tr h="327951">
                <a:tc vMerge="1">
                  <a:txBody>
                    <a:bodyPr/>
                    <a:lstStyle/>
                    <a:p>
                      <a:endParaRPr lang="en-IN"/>
                    </a:p>
                  </a:txBody>
                  <a:tcPr/>
                </a:tc>
                <a:tc>
                  <a:txBody>
                    <a:bodyPr/>
                    <a:lstStyle/>
                    <a:p>
                      <a:pPr algn="l" fontAlgn="ctr"/>
                      <a:r>
                        <a:rPr lang="en-US" sz="1200" b="0" i="0" u="none" strike="noStrike" dirty="0">
                          <a:solidFill>
                            <a:srgbClr val="000000"/>
                          </a:solidFill>
                          <a:effectLst/>
                          <a:latin typeface="Calibri" panose="020F0502020204030204" pitchFamily="34" charset="0"/>
                        </a:rPr>
                        <a:t>Mechanical Engineering - Mechanical Systems Design</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IN" sz="1200" b="0" i="0" u="none" strike="noStrike" dirty="0">
                          <a:solidFill>
                            <a:srgbClr val="000000"/>
                          </a:solidFill>
                          <a:effectLst/>
                          <a:latin typeface="Calibri" panose="020F0502020204030204" pitchFamily="34" charset="0"/>
                        </a:rPr>
                        <a:t>              5,00,110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a:solidFill>
                            <a:srgbClr val="000000"/>
                          </a:solidFill>
                          <a:effectLst/>
                          <a:latin typeface="Calibri" panose="020F0502020204030204" pitchFamily="34" charset="0"/>
                        </a:rPr>
                        <a:t>Foxconn (Yuzhan Technology)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94150757"/>
                  </a:ext>
                </a:extLst>
              </a:tr>
              <a:tr h="327951">
                <a:tc>
                  <a:txBody>
                    <a:bodyPr/>
                    <a:lstStyle/>
                    <a:p>
                      <a:pPr algn="ctr" fontAlgn="b"/>
                      <a:r>
                        <a:rPr lang="en-IN" sz="1200" b="1" i="0" u="none" strike="noStrike">
                          <a:solidFill>
                            <a:srgbClr val="000000"/>
                          </a:solidFill>
                          <a:effectLst/>
                          <a:latin typeface="Calibri" panose="020F0502020204030204" pitchFamily="34" charset="0"/>
                        </a:rPr>
                        <a:t>M. Des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a:solidFill>
                            <a:srgbClr val="000000"/>
                          </a:solidFill>
                          <a:effectLst/>
                          <a:latin typeface="Calibri" panose="020F0502020204030204" pitchFamily="34" charset="0"/>
                        </a:rPr>
                        <a:t>Integrated Product Design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dirty="0" smtClean="0">
                          <a:solidFill>
                            <a:srgbClr val="000000"/>
                          </a:solidFill>
                          <a:effectLst/>
                          <a:latin typeface="Calibri" panose="020F0502020204030204" pitchFamily="34" charset="0"/>
                        </a:rPr>
                        <a:t>              8,00,000</a:t>
                      </a:r>
                      <a:endParaRPr lang="en-IN" sz="12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IN" sz="1200" b="0" i="0" u="none" strike="noStrike" dirty="0">
                          <a:solidFill>
                            <a:srgbClr val="000000"/>
                          </a:solidFill>
                          <a:effectLst/>
                          <a:latin typeface="Calibri" panose="020F0502020204030204" pitchFamily="34" charset="0"/>
                        </a:rPr>
                        <a:t>Psyxi Devices Pvt Ltd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4961209"/>
                  </a:ext>
                </a:extLst>
              </a:tr>
            </a:tbl>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256885" y="81030"/>
            <a:ext cx="11616613" cy="634481"/>
          </a:xfrm>
          <a:prstGeom prst="roundRect">
            <a:avLst>
              <a:gd name="adj" fmla="val 5000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smtClean="0">
                <a:solidFill>
                  <a:schemeClr val="tx1"/>
                </a:solidFill>
                <a:latin typeface="Cambria" panose="02040503050406030204" pitchFamily="18" charset="0"/>
                <a:ea typeface="Cambria" panose="02040503050406030204" pitchFamily="18" charset="0"/>
              </a:rPr>
              <a:t>Company wise Offer Details - AY 2023-24</a:t>
            </a:r>
          </a:p>
        </p:txBody>
      </p:sp>
      <p:graphicFrame>
        <p:nvGraphicFramePr>
          <p:cNvPr id="5" name="Table 4"/>
          <p:cNvGraphicFramePr>
            <a:graphicFrameLocks noGrp="1"/>
          </p:cNvGraphicFramePr>
          <p:nvPr>
            <p:extLst>
              <p:ext uri="{D42A27DB-BD31-4B8C-83A1-F6EECF244321}">
                <p14:modId xmlns:p14="http://schemas.microsoft.com/office/powerpoint/2010/main" val="3501308781"/>
              </p:ext>
            </p:extLst>
          </p:nvPr>
        </p:nvGraphicFramePr>
        <p:xfrm>
          <a:off x="2193673" y="964749"/>
          <a:ext cx="7743036" cy="5414398"/>
        </p:xfrm>
        <a:graphic>
          <a:graphicData uri="http://schemas.openxmlformats.org/drawingml/2006/table">
            <a:tbl>
              <a:tblPr/>
              <a:tblGrid>
                <a:gridCol w="370553">
                  <a:extLst>
                    <a:ext uri="{9D8B030D-6E8A-4147-A177-3AD203B41FA5}">
                      <a16:colId xmlns:a16="http://schemas.microsoft.com/office/drawing/2014/main" val="52368029"/>
                    </a:ext>
                  </a:extLst>
                </a:gridCol>
                <a:gridCol w="2254205">
                  <a:extLst>
                    <a:ext uri="{9D8B030D-6E8A-4147-A177-3AD203B41FA5}">
                      <a16:colId xmlns:a16="http://schemas.microsoft.com/office/drawing/2014/main" val="3715634141"/>
                    </a:ext>
                  </a:extLst>
                </a:gridCol>
                <a:gridCol w="1192721">
                  <a:extLst>
                    <a:ext uri="{9D8B030D-6E8A-4147-A177-3AD203B41FA5}">
                      <a16:colId xmlns:a16="http://schemas.microsoft.com/office/drawing/2014/main" val="2514588671"/>
                    </a:ext>
                  </a:extLst>
                </a:gridCol>
                <a:gridCol w="370553">
                  <a:extLst>
                    <a:ext uri="{9D8B030D-6E8A-4147-A177-3AD203B41FA5}">
                      <a16:colId xmlns:a16="http://schemas.microsoft.com/office/drawing/2014/main" val="2095266535"/>
                    </a:ext>
                  </a:extLst>
                </a:gridCol>
                <a:gridCol w="2362283">
                  <a:extLst>
                    <a:ext uri="{9D8B030D-6E8A-4147-A177-3AD203B41FA5}">
                      <a16:colId xmlns:a16="http://schemas.microsoft.com/office/drawing/2014/main" val="867728373"/>
                    </a:ext>
                  </a:extLst>
                </a:gridCol>
                <a:gridCol w="1192721">
                  <a:extLst>
                    <a:ext uri="{9D8B030D-6E8A-4147-A177-3AD203B41FA5}">
                      <a16:colId xmlns:a16="http://schemas.microsoft.com/office/drawing/2014/main" val="3557093343"/>
                    </a:ext>
                  </a:extLst>
                </a:gridCol>
              </a:tblGrid>
              <a:tr h="170118">
                <a:tc>
                  <a:txBody>
                    <a:bodyPr/>
                    <a:lstStyle/>
                    <a:p>
                      <a:pPr algn="ctr" fontAlgn="ctr"/>
                      <a:r>
                        <a:rPr lang="en-IN" sz="1100" b="1" i="0" u="none" strike="noStrike" dirty="0">
                          <a:solidFill>
                            <a:srgbClr val="000000"/>
                          </a:solidFill>
                          <a:effectLst/>
                          <a:latin typeface="Calibri" panose="020F0502020204030204" pitchFamily="34" charset="0"/>
                        </a:rPr>
                        <a:t>S.No</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100" b="1" i="0" u="none" strike="noStrike">
                          <a:solidFill>
                            <a:srgbClr val="000000"/>
                          </a:solidFill>
                          <a:effectLst/>
                          <a:latin typeface="Calibri" panose="020F0502020204030204" pitchFamily="34" charset="0"/>
                        </a:rPr>
                        <a:t>Company Name</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100" b="1" i="0" u="none" strike="noStrike">
                          <a:solidFill>
                            <a:srgbClr val="000000"/>
                          </a:solidFill>
                          <a:effectLst/>
                          <a:latin typeface="Calibri" panose="020F0502020204030204" pitchFamily="34" charset="0"/>
                        </a:rPr>
                        <a:t>Positions Offered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100" b="1" i="0" u="none" strike="noStrike">
                          <a:solidFill>
                            <a:srgbClr val="000000"/>
                          </a:solidFill>
                          <a:effectLst/>
                          <a:latin typeface="Calibri" panose="020F0502020204030204" pitchFamily="34" charset="0"/>
                        </a:rPr>
                        <a:t>S.No</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100" b="1" i="0" u="none" strike="noStrike">
                          <a:solidFill>
                            <a:srgbClr val="000000"/>
                          </a:solidFill>
                          <a:effectLst/>
                          <a:latin typeface="Calibri" panose="020F0502020204030204" pitchFamily="34" charset="0"/>
                        </a:rPr>
                        <a:t>Company Name</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ctr"/>
                      <a:r>
                        <a:rPr lang="en-IN" sz="1100" b="1" i="0" u="none" strike="noStrike">
                          <a:solidFill>
                            <a:srgbClr val="000000"/>
                          </a:solidFill>
                          <a:effectLst/>
                          <a:latin typeface="Calibri" panose="020F0502020204030204" pitchFamily="34" charset="0"/>
                        </a:rPr>
                        <a:t>Positions Offered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180416905"/>
                  </a:ext>
                </a:extLst>
              </a:tr>
              <a:tr h="170118">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Academor</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Textron</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1281414"/>
                  </a:ext>
                </a:extLst>
              </a:tr>
              <a:tr h="170118">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TCS (NQT)</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Tiger Analytics</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354948676"/>
                  </a:ext>
                </a:extLst>
              </a:tr>
              <a:tr h="170118">
                <a:tc>
                  <a:txBody>
                    <a:bodyPr/>
                    <a:lstStyle/>
                    <a:p>
                      <a:pPr algn="ctr" fontAlgn="ctr"/>
                      <a:r>
                        <a:rPr lang="en-IN" sz="1100" b="0" i="0" u="none" strike="noStrike">
                          <a:solidFill>
                            <a:srgbClr val="000000"/>
                          </a:solidFill>
                          <a:effectLst/>
                          <a:latin typeface="Calibri" panose="020F0502020204030204" pitchFamily="34" charset="0"/>
                        </a:rPr>
                        <a:t>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Foxconn</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16</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Congruent Solutions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26943123"/>
                  </a:ext>
                </a:extLst>
              </a:tr>
              <a:tr h="170118">
                <a:tc>
                  <a:txBody>
                    <a:bodyPr/>
                    <a:lstStyle/>
                    <a:p>
                      <a:pPr algn="ctr" fontAlgn="ctr"/>
                      <a:r>
                        <a:rPr lang="en-IN" sz="1100" b="0" i="0" u="none" strike="noStrike">
                          <a:solidFill>
                            <a:srgbClr val="000000"/>
                          </a:solidFill>
                          <a:effectLst/>
                          <a:latin typeface="Calibri" panose="020F0502020204030204" pitchFamily="34" charset="0"/>
                        </a:rPr>
                        <a:t>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AMD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Neoware</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85279925"/>
                  </a:ext>
                </a:extLst>
              </a:tr>
              <a:tr h="170118">
                <a:tc>
                  <a:txBody>
                    <a:bodyPr/>
                    <a:lstStyle/>
                    <a:p>
                      <a:pPr algn="ctr" fontAlgn="ctr"/>
                      <a:r>
                        <a:rPr lang="en-IN" sz="1100" b="0" i="0" u="none" strike="noStrike">
                          <a:solidFill>
                            <a:srgbClr val="000000"/>
                          </a:solidFill>
                          <a:effectLst/>
                          <a:latin typeface="Calibri" panose="020F0502020204030204" pitchFamily="34" charset="0"/>
                        </a:rPr>
                        <a:t>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Kynhood Technologies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10</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Microchip</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46752524"/>
                  </a:ext>
                </a:extLst>
              </a:tr>
              <a:tr h="170118">
                <a:tc>
                  <a:txBody>
                    <a:bodyPr/>
                    <a:lstStyle/>
                    <a:p>
                      <a:pPr algn="ctr" fontAlgn="ctr"/>
                      <a:r>
                        <a:rPr lang="en-IN" sz="1100" b="0" i="0" u="none" strike="noStrike">
                          <a:solidFill>
                            <a:srgbClr val="000000"/>
                          </a:solidFill>
                          <a:effectLst/>
                          <a:latin typeface="Calibri" panose="020F0502020204030204" pitchFamily="34" charset="0"/>
                        </a:rPr>
                        <a:t>6</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Tata Consultancy Services (TCS)</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36</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Mahindra &amp; Mahindra</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692494196"/>
                  </a:ext>
                </a:extLst>
              </a:tr>
              <a:tr h="170118">
                <a:tc>
                  <a:txBody>
                    <a:bodyPr/>
                    <a:lstStyle/>
                    <a:p>
                      <a:pPr algn="ctr" fontAlgn="ctr"/>
                      <a:r>
                        <a:rPr lang="en-IN" sz="1100" b="0" i="0" u="none" strike="noStrike">
                          <a:solidFill>
                            <a:srgbClr val="000000"/>
                          </a:solidFill>
                          <a:effectLst/>
                          <a:latin typeface="Calibri" panose="020F0502020204030204" pitchFamily="34" charset="0"/>
                        </a:rPr>
                        <a:t>7</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GAVS Technologies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37</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Anand Group</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178928150"/>
                  </a:ext>
                </a:extLst>
              </a:tr>
              <a:tr h="170118">
                <a:tc>
                  <a:txBody>
                    <a:bodyPr/>
                    <a:lstStyle/>
                    <a:p>
                      <a:pPr algn="ctr" fontAlgn="ctr"/>
                      <a:r>
                        <a:rPr lang="en-IN" sz="1100" b="0" i="0" u="none" strike="noStrike">
                          <a:solidFill>
                            <a:srgbClr val="000000"/>
                          </a:solidFill>
                          <a:effectLst/>
                          <a:latin typeface="Calibri" panose="020F0502020204030204" pitchFamily="34" charset="0"/>
                        </a:rPr>
                        <a:t>8</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TensorGo</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6</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38</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BeeHyv Software Solutions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7065624"/>
                  </a:ext>
                </a:extLst>
              </a:tr>
              <a:tr h="170118">
                <a:tc>
                  <a:txBody>
                    <a:bodyPr/>
                    <a:lstStyle/>
                    <a:p>
                      <a:pPr algn="ctr" fontAlgn="ctr"/>
                      <a:r>
                        <a:rPr lang="en-IN" sz="1100" b="0" i="0" u="none" strike="noStrike">
                          <a:solidFill>
                            <a:srgbClr val="000000"/>
                          </a:solidFill>
                          <a:effectLst/>
                          <a:latin typeface="Calibri" panose="020F0502020204030204" pitchFamily="34" charset="0"/>
                        </a:rPr>
                        <a:t>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Quantrium</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Brakes India Private Limited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183469957"/>
                  </a:ext>
                </a:extLst>
              </a:tr>
              <a:tr h="170118">
                <a:tc>
                  <a:txBody>
                    <a:bodyPr/>
                    <a:lstStyle/>
                    <a:p>
                      <a:pPr algn="ctr" fontAlgn="ctr"/>
                      <a:r>
                        <a:rPr lang="en-IN" sz="1100" b="0" i="0" u="none" strike="noStrike">
                          <a:solidFill>
                            <a:srgbClr val="000000"/>
                          </a:solidFill>
                          <a:effectLst/>
                          <a:latin typeface="Calibri" panose="020F0502020204030204" pitchFamily="34" charset="0"/>
                        </a:rPr>
                        <a:t>10</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trimble</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40</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Cambridge Mobile Telematics</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00708581"/>
                  </a:ext>
                </a:extLst>
              </a:tr>
              <a:tr h="170118">
                <a:tc>
                  <a:txBody>
                    <a:bodyPr/>
                    <a:lstStyle/>
                    <a:p>
                      <a:pPr algn="ctr" fontAlgn="ctr"/>
                      <a:r>
                        <a:rPr lang="en-IN" sz="1100" b="0" i="0" u="none" strike="noStrike">
                          <a:solidFill>
                            <a:srgbClr val="000000"/>
                          </a:solidFill>
                          <a:effectLst/>
                          <a:latin typeface="Calibri" panose="020F0502020204030204" pitchFamily="34" charset="0"/>
                        </a:rPr>
                        <a:t>11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Valeo</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Data Patterns (India)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47963872"/>
                  </a:ext>
                </a:extLst>
              </a:tr>
              <a:tr h="170118">
                <a:tc>
                  <a:txBody>
                    <a:bodyPr/>
                    <a:lstStyle/>
                    <a:p>
                      <a:pPr algn="ctr" fontAlgn="ctr"/>
                      <a:r>
                        <a:rPr lang="en-IN" sz="1100" b="0" i="0" u="none" strike="noStrike">
                          <a:solidFill>
                            <a:srgbClr val="000000"/>
                          </a:solidFill>
                          <a:effectLst/>
                          <a:latin typeface="Calibri" panose="020F0502020204030204" pitchFamily="34" charset="0"/>
                        </a:rPr>
                        <a:t>12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Peninsular Research Operation</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42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Greaves Cotton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447818502"/>
                  </a:ext>
                </a:extLst>
              </a:tr>
              <a:tr h="170118">
                <a:tc>
                  <a:txBody>
                    <a:bodyPr/>
                    <a:lstStyle/>
                    <a:p>
                      <a:pPr algn="ctr" fontAlgn="ctr"/>
                      <a:r>
                        <a:rPr lang="en-IN" sz="1100" b="0" i="0" u="none" strike="noStrike">
                          <a:solidFill>
                            <a:srgbClr val="000000"/>
                          </a:solidFill>
                          <a:effectLst/>
                          <a:latin typeface="Calibri" panose="020F0502020204030204" pitchFamily="34" charset="0"/>
                        </a:rPr>
                        <a:t>13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Besmak Components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IdeyaLabs</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307237384"/>
                  </a:ext>
                </a:extLst>
              </a:tr>
              <a:tr h="170118">
                <a:tc>
                  <a:txBody>
                    <a:bodyPr/>
                    <a:lstStyle/>
                    <a:p>
                      <a:pPr algn="ctr" fontAlgn="ctr"/>
                      <a:r>
                        <a:rPr lang="en-IN" sz="1100" b="0" i="0" u="none" strike="noStrike">
                          <a:solidFill>
                            <a:srgbClr val="000000"/>
                          </a:solidFill>
                          <a:effectLst/>
                          <a:latin typeface="Calibri" panose="020F0502020204030204" pitchFamily="34" charset="0"/>
                        </a:rPr>
                        <a:t>14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KLA</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Kriatec Services Private Limited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3301254"/>
                  </a:ext>
                </a:extLst>
              </a:tr>
              <a:tr h="170118">
                <a:tc>
                  <a:txBody>
                    <a:bodyPr/>
                    <a:lstStyle/>
                    <a:p>
                      <a:pPr algn="ctr" fontAlgn="ctr"/>
                      <a:r>
                        <a:rPr lang="en-IN" sz="1100" b="0" i="0" u="none" strike="noStrike">
                          <a:solidFill>
                            <a:srgbClr val="000000"/>
                          </a:solidFill>
                          <a:effectLst/>
                          <a:latin typeface="Calibri" panose="020F0502020204030204" pitchFamily="34" charset="0"/>
                        </a:rPr>
                        <a:t>15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Wayspire Ed-Tech Private Limited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Larsen &amp; Toubro Limited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53754217"/>
                  </a:ext>
                </a:extLst>
              </a:tr>
              <a:tr h="170118">
                <a:tc>
                  <a:txBody>
                    <a:bodyPr/>
                    <a:lstStyle/>
                    <a:p>
                      <a:pPr algn="ctr" fontAlgn="ctr"/>
                      <a:r>
                        <a:rPr lang="en-IN" sz="1100" b="0" i="0" u="none" strike="noStrike">
                          <a:solidFill>
                            <a:srgbClr val="000000"/>
                          </a:solidFill>
                          <a:effectLst/>
                          <a:latin typeface="Calibri" panose="020F0502020204030204" pitchFamily="34" charset="0"/>
                        </a:rPr>
                        <a:t>16</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Apex Semiconductors</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46</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MathWorks India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783617157"/>
                  </a:ext>
                </a:extLst>
              </a:tr>
              <a:tr h="170118">
                <a:tc>
                  <a:txBody>
                    <a:bodyPr/>
                    <a:lstStyle/>
                    <a:p>
                      <a:pPr algn="ctr" fontAlgn="ctr"/>
                      <a:r>
                        <a:rPr lang="en-IN" sz="1100" b="0" i="0" u="none" strike="noStrike">
                          <a:solidFill>
                            <a:srgbClr val="000000"/>
                          </a:solidFill>
                          <a:effectLst/>
                          <a:latin typeface="Calibri" panose="020F0502020204030204" pitchFamily="34" charset="0"/>
                        </a:rPr>
                        <a:t>17</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Analog Devices India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47</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Mu Sigma</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44875375"/>
                  </a:ext>
                </a:extLst>
              </a:tr>
              <a:tr h="170118">
                <a:tc>
                  <a:txBody>
                    <a:bodyPr/>
                    <a:lstStyle/>
                    <a:p>
                      <a:pPr algn="ctr" fontAlgn="ctr"/>
                      <a:r>
                        <a:rPr lang="en-IN" sz="1100" b="0" i="0" u="none" strike="noStrike">
                          <a:solidFill>
                            <a:srgbClr val="000000"/>
                          </a:solidFill>
                          <a:effectLst/>
                          <a:latin typeface="Calibri" panose="020F0502020204030204" pitchFamily="34" charset="0"/>
                        </a:rPr>
                        <a:t>18</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Tvasta Manufacturing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48</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Pi Square Technologies India (PSTI)</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5444125"/>
                  </a:ext>
                </a:extLst>
              </a:tr>
              <a:tr h="170118">
                <a:tc>
                  <a:txBody>
                    <a:bodyPr/>
                    <a:lstStyle/>
                    <a:p>
                      <a:pPr algn="ctr" fontAlgn="ctr"/>
                      <a:r>
                        <a:rPr lang="en-IN" sz="1100" b="0" i="0" u="none" strike="noStrike">
                          <a:solidFill>
                            <a:srgbClr val="000000"/>
                          </a:solidFill>
                          <a:effectLst/>
                          <a:latin typeface="Calibri" panose="020F0502020204030204" pitchFamily="34" charset="0"/>
                        </a:rPr>
                        <a:t>19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Checktronix India Pvt Ltd. </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49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SVP LASER TECHNOLOGY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929167794"/>
                  </a:ext>
                </a:extLst>
              </a:tr>
              <a:tr h="170118">
                <a:tc>
                  <a:txBody>
                    <a:bodyPr/>
                    <a:lstStyle/>
                    <a:p>
                      <a:pPr algn="ctr" fontAlgn="ctr"/>
                      <a:r>
                        <a:rPr lang="en-IN" sz="1100" b="0" i="0" u="none" strike="noStrike">
                          <a:solidFill>
                            <a:srgbClr val="000000"/>
                          </a:solidFill>
                          <a:effectLst/>
                          <a:latin typeface="Calibri" panose="020F0502020204030204" pitchFamily="34" charset="0"/>
                        </a:rPr>
                        <a:t>20</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Marvell India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50</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TuTr Hyperloop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37107779"/>
                  </a:ext>
                </a:extLst>
              </a:tr>
              <a:tr h="170118">
                <a:tc>
                  <a:txBody>
                    <a:bodyPr/>
                    <a:lstStyle/>
                    <a:p>
                      <a:pPr algn="ctr" fontAlgn="ctr"/>
                      <a:r>
                        <a:rPr lang="en-IN" sz="1100" b="0" i="0" u="none" strike="noStrike">
                          <a:solidFill>
                            <a:srgbClr val="000000"/>
                          </a:solidFill>
                          <a:effectLst/>
                          <a:latin typeface="Calibri" panose="020F0502020204030204" pitchFamily="34" charset="0"/>
                        </a:rPr>
                        <a:t>21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NeoMotion</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Varroc</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346452719"/>
                  </a:ext>
                </a:extLst>
              </a:tr>
              <a:tr h="170118">
                <a:tc>
                  <a:txBody>
                    <a:bodyPr/>
                    <a:lstStyle/>
                    <a:p>
                      <a:pPr algn="ctr" fontAlgn="ctr"/>
                      <a:r>
                        <a:rPr lang="en-IN" sz="1100" b="0" i="0" u="none" strike="noStrike">
                          <a:solidFill>
                            <a:srgbClr val="000000"/>
                          </a:solidFill>
                          <a:effectLst/>
                          <a:latin typeface="Calibri" panose="020F0502020204030204" pitchFamily="34" charset="0"/>
                        </a:rPr>
                        <a:t>22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Agneyas Labs</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IISc Periwinkle Labs</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217838880"/>
                  </a:ext>
                </a:extLst>
              </a:tr>
              <a:tr h="170118">
                <a:tc>
                  <a:txBody>
                    <a:bodyPr/>
                    <a:lstStyle/>
                    <a:p>
                      <a:pPr algn="ctr" fontAlgn="ctr"/>
                      <a:r>
                        <a:rPr lang="en-IN" sz="1100" b="0" i="0" u="none" strike="noStrike">
                          <a:solidFill>
                            <a:srgbClr val="000000"/>
                          </a:solidFill>
                          <a:effectLst/>
                          <a:latin typeface="Calibri" panose="020F0502020204030204" pitchFamily="34" charset="0"/>
                        </a:rPr>
                        <a:t>23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Tejas Networks</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53</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GE Digital</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225272754"/>
                  </a:ext>
                </a:extLst>
              </a:tr>
              <a:tr h="170118">
                <a:tc>
                  <a:txBody>
                    <a:bodyPr/>
                    <a:lstStyle/>
                    <a:p>
                      <a:pPr algn="ctr" fontAlgn="ctr"/>
                      <a:r>
                        <a:rPr lang="en-IN" sz="1100" b="0" i="0" u="none" strike="noStrike">
                          <a:solidFill>
                            <a:srgbClr val="000000"/>
                          </a:solidFill>
                          <a:effectLst/>
                          <a:latin typeface="Calibri" panose="020F0502020204030204" pitchFamily="34" charset="0"/>
                        </a:rPr>
                        <a:t>24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Aqfer India Private Limited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54</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Renault Nissan</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447542125"/>
                  </a:ext>
                </a:extLst>
              </a:tr>
              <a:tr h="170118">
                <a:tc>
                  <a:txBody>
                    <a:bodyPr/>
                    <a:lstStyle/>
                    <a:p>
                      <a:pPr algn="ctr" fontAlgn="ctr"/>
                      <a:r>
                        <a:rPr lang="en-IN" sz="1100" b="0" i="0" u="none" strike="noStrike">
                          <a:solidFill>
                            <a:srgbClr val="000000"/>
                          </a:solidFill>
                          <a:effectLst/>
                          <a:latin typeface="Calibri" panose="020F0502020204030204" pitchFamily="34" charset="0"/>
                        </a:rPr>
                        <a:t>25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Kshoonya Inc</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55</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Saint Gobain</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73247052"/>
                  </a:ext>
                </a:extLst>
              </a:tr>
              <a:tr h="170118">
                <a:tc>
                  <a:txBody>
                    <a:bodyPr/>
                    <a:lstStyle/>
                    <a:p>
                      <a:pPr algn="ctr" fontAlgn="ctr"/>
                      <a:r>
                        <a:rPr lang="en-IN" sz="1100" b="0" i="0" u="none" strike="noStrike">
                          <a:solidFill>
                            <a:srgbClr val="000000"/>
                          </a:solidFill>
                          <a:effectLst/>
                          <a:latin typeface="Calibri" panose="020F0502020204030204" pitchFamily="34" charset="0"/>
                        </a:rPr>
                        <a:t>26</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MAQ Software</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56</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Binocs Labs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688188174"/>
                  </a:ext>
                </a:extLst>
              </a:tr>
              <a:tr h="170118">
                <a:tc>
                  <a:txBody>
                    <a:bodyPr/>
                    <a:lstStyle/>
                    <a:p>
                      <a:pPr algn="ctr" fontAlgn="ctr"/>
                      <a:r>
                        <a:rPr lang="en-IN" sz="1100" b="0" i="0" u="none" strike="noStrike">
                          <a:solidFill>
                            <a:srgbClr val="000000"/>
                          </a:solidFill>
                          <a:effectLst/>
                          <a:latin typeface="Calibri" panose="020F0502020204030204" pitchFamily="34" charset="0"/>
                        </a:rPr>
                        <a:t>27</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MBIT Wireless</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57</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Psyxi Devices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34363700"/>
                  </a:ext>
                </a:extLst>
              </a:tr>
              <a:tr h="170118">
                <a:tc>
                  <a:txBody>
                    <a:bodyPr/>
                    <a:lstStyle/>
                    <a:p>
                      <a:pPr algn="ctr" fontAlgn="ctr"/>
                      <a:r>
                        <a:rPr lang="en-IN" sz="1100" b="0" i="0" u="none" strike="noStrike">
                          <a:solidFill>
                            <a:srgbClr val="000000"/>
                          </a:solidFill>
                          <a:effectLst/>
                          <a:latin typeface="Calibri" panose="020F0502020204030204" pitchFamily="34" charset="0"/>
                        </a:rPr>
                        <a:t>28</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MulticoreWare</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58</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Capgemini</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236849173"/>
                  </a:ext>
                </a:extLst>
              </a:tr>
              <a:tr h="170118">
                <a:tc>
                  <a:txBody>
                    <a:bodyPr/>
                    <a:lstStyle/>
                    <a:p>
                      <a:pPr algn="ctr" fontAlgn="ctr"/>
                      <a:r>
                        <a:rPr lang="en-IN" sz="1100" b="0" i="0" u="none" strike="noStrike">
                          <a:solidFill>
                            <a:srgbClr val="000000"/>
                          </a:solidFill>
                          <a:effectLst/>
                          <a:latin typeface="Calibri" panose="020F0502020204030204" pitchFamily="34" charset="0"/>
                        </a:rPr>
                        <a:t>29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PGP Glass Pvt Ltd</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59</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BEML</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dirty="0">
                          <a:solidFill>
                            <a:srgbClr val="000000"/>
                          </a:solidFill>
                          <a:effectLst/>
                          <a:latin typeface="Calibri" panose="020F0502020204030204" pitchFamily="34" charset="0"/>
                        </a:rPr>
                        <a:t>1</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0047131"/>
                  </a:ext>
                </a:extLst>
              </a:tr>
              <a:tr h="170118">
                <a:tc>
                  <a:txBody>
                    <a:bodyPr/>
                    <a:lstStyle/>
                    <a:p>
                      <a:pPr algn="ctr" fontAlgn="ctr"/>
                      <a:r>
                        <a:rPr lang="en-IN" sz="1100" b="0" i="0" u="none" strike="noStrike">
                          <a:solidFill>
                            <a:srgbClr val="000000"/>
                          </a:solidFill>
                          <a:effectLst/>
                          <a:latin typeface="Calibri" panose="020F0502020204030204" pitchFamily="34" charset="0"/>
                        </a:rPr>
                        <a:t>30</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SUJA - SHOEI ICOE (MadeIT)</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n-IN" sz="1100" b="0" i="0" u="none" strike="noStrike">
                          <a:solidFill>
                            <a:srgbClr val="000000"/>
                          </a:solidFill>
                          <a:effectLst/>
                          <a:latin typeface="Calibri" panose="020F0502020204030204" pitchFamily="34" charset="0"/>
                        </a:rPr>
                        <a:t>2</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gridSpan="2">
                  <a:txBody>
                    <a:bodyPr/>
                    <a:lstStyle/>
                    <a:p>
                      <a:pPr algn="ctr" fontAlgn="ctr"/>
                      <a:r>
                        <a:rPr lang="en-IN" sz="1100" b="1" i="0" u="none" strike="noStrike">
                          <a:solidFill>
                            <a:srgbClr val="000000"/>
                          </a:solidFill>
                          <a:effectLst/>
                          <a:latin typeface="Calibri" panose="020F0502020204030204" pitchFamily="34" charset="0"/>
                        </a:rPr>
                        <a:t>Grand Total</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hMerge="1">
                  <a:txBody>
                    <a:bodyPr/>
                    <a:lstStyle/>
                    <a:p>
                      <a:endParaRPr lang="en-IN"/>
                    </a:p>
                  </a:txBody>
                  <a:tcPr/>
                </a:tc>
                <a:tc>
                  <a:txBody>
                    <a:bodyPr/>
                    <a:lstStyle/>
                    <a:p>
                      <a:pPr algn="ctr" fontAlgn="ctr"/>
                      <a:r>
                        <a:rPr lang="en-IN" sz="1100" b="1" i="0" u="none" strike="noStrike" dirty="0">
                          <a:solidFill>
                            <a:srgbClr val="000000"/>
                          </a:solidFill>
                          <a:effectLst/>
                          <a:latin typeface="Calibri" panose="020F0502020204030204" pitchFamily="34" charset="0"/>
                        </a:rPr>
                        <a:t>217</a:t>
                      </a:r>
                    </a:p>
                  </a:txBody>
                  <a:tcPr marL="7018" marR="7018" marT="70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546414867"/>
                  </a:ext>
                </a:extLst>
              </a:tr>
            </a:tbl>
          </a:graphicData>
        </a:graphic>
      </p:graphicFrame>
    </p:spTree>
    <p:extLst>
      <p:ext uri="{BB962C8B-B14F-4D97-AF65-F5344CB8AC3E}">
        <p14:creationId xmlns:p14="http://schemas.microsoft.com/office/powerpoint/2010/main" val="11267923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256885" y="81030"/>
            <a:ext cx="11616613" cy="634481"/>
          </a:xfrm>
          <a:prstGeom prst="roundRect">
            <a:avLst>
              <a:gd name="adj" fmla="val 5000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smtClean="0">
                <a:solidFill>
                  <a:schemeClr val="tx1"/>
                </a:solidFill>
                <a:latin typeface="Cambria" panose="02040503050406030204" pitchFamily="18" charset="0"/>
                <a:ea typeface="Cambria" panose="02040503050406030204" pitchFamily="18" charset="0"/>
              </a:rPr>
              <a:t>Training Sessions Conducted - AY 2023-24</a:t>
            </a:r>
          </a:p>
        </p:txBody>
      </p:sp>
      <p:pic>
        <p:nvPicPr>
          <p:cNvPr id="2" name="Picture 1"/>
          <p:cNvPicPr>
            <a:picLocks noChangeAspect="1"/>
          </p:cNvPicPr>
          <p:nvPr/>
        </p:nvPicPr>
        <p:blipFill>
          <a:blip r:embed="rId2"/>
          <a:stretch>
            <a:fillRect/>
          </a:stretch>
        </p:blipFill>
        <p:spPr>
          <a:xfrm>
            <a:off x="5725034" y="1722922"/>
            <a:ext cx="6148464" cy="4014436"/>
          </a:xfrm>
          <a:prstGeom prst="rect">
            <a:avLst/>
          </a:prstGeom>
        </p:spPr>
      </p:pic>
      <p:sp>
        <p:nvSpPr>
          <p:cNvPr id="4" name="TextBox 3"/>
          <p:cNvSpPr txBox="1"/>
          <p:nvPr/>
        </p:nvSpPr>
        <p:spPr>
          <a:xfrm>
            <a:off x="382014" y="1031943"/>
            <a:ext cx="9047183" cy="5909310"/>
          </a:xfrm>
          <a:prstGeom prst="rect">
            <a:avLst/>
          </a:prstGeom>
          <a:noFill/>
        </p:spPr>
        <p:txBody>
          <a:bodyPr wrap="square" rtlCol="0">
            <a:spAutoFit/>
          </a:bodyPr>
          <a:lstStyle/>
          <a:p>
            <a:r>
              <a:rPr lang="en-US" dirty="0" smtClean="0"/>
              <a:t>A 3</a:t>
            </a:r>
            <a:r>
              <a:rPr lang="en-US" dirty="0"/>
              <a:t>-</a:t>
            </a:r>
            <a:r>
              <a:rPr lang="en-US" dirty="0" smtClean="0"/>
              <a:t>day Intensive Training Program </a:t>
            </a:r>
            <a:r>
              <a:rPr lang="en-US" b="1" dirty="0"/>
              <a:t>Kaaryashaala</a:t>
            </a:r>
            <a:r>
              <a:rPr lang="en-US" dirty="0" smtClean="0"/>
              <a:t> by </a:t>
            </a:r>
            <a:r>
              <a:rPr lang="en-US" b="1" dirty="0" smtClean="0"/>
              <a:t>Learning from Ant </a:t>
            </a:r>
            <a:r>
              <a:rPr lang="en-US" dirty="0" smtClean="0"/>
              <a:t>from 29</a:t>
            </a:r>
            <a:r>
              <a:rPr lang="en-US" baseline="30000" dirty="0" smtClean="0"/>
              <a:t>th</a:t>
            </a:r>
            <a:r>
              <a:rPr lang="en-US" dirty="0" smtClean="0"/>
              <a:t> to 31</a:t>
            </a:r>
            <a:r>
              <a:rPr lang="en-US" baseline="30000" dirty="0" smtClean="0"/>
              <a:t>st</a:t>
            </a:r>
            <a:r>
              <a:rPr lang="en-US" dirty="0" smtClean="0"/>
              <a:t> March 2024</a:t>
            </a:r>
          </a:p>
          <a:p>
            <a:endParaRPr lang="en-US" dirty="0" smtClean="0"/>
          </a:p>
          <a:p>
            <a:endParaRPr lang="en-US" dirty="0" smtClean="0"/>
          </a:p>
          <a:p>
            <a:r>
              <a:rPr lang="en-US" b="1" dirty="0" smtClean="0"/>
              <a:t>Sessions Covered</a:t>
            </a:r>
          </a:p>
          <a:p>
            <a:pPr marL="285750" indent="-285750">
              <a:buFont typeface="Arial" panose="020B0604020202020204" pitchFamily="34" charset="0"/>
              <a:buChar char="•"/>
            </a:pPr>
            <a:r>
              <a:rPr lang="en-US" dirty="0" smtClean="0"/>
              <a:t>Resume Building</a:t>
            </a:r>
          </a:p>
          <a:p>
            <a:pPr marL="285750" indent="-285750">
              <a:buFont typeface="Arial" panose="020B0604020202020204" pitchFamily="34" charset="0"/>
              <a:buChar char="•"/>
            </a:pPr>
            <a:r>
              <a:rPr lang="en-US" dirty="0" smtClean="0"/>
              <a:t>Journey from SIP (Summer Internship) to </a:t>
            </a:r>
          </a:p>
          <a:p>
            <a:r>
              <a:rPr lang="en-US" dirty="0" smtClean="0"/>
              <a:t>      PPO (Pre-Placement opportunity)</a:t>
            </a:r>
          </a:p>
          <a:p>
            <a:pPr marL="285750" indent="-285750">
              <a:buFont typeface="Arial" panose="020B0604020202020204" pitchFamily="34" charset="0"/>
              <a:buChar char="•"/>
            </a:pPr>
            <a:r>
              <a:rPr lang="en-US" dirty="0" smtClean="0"/>
              <a:t>Effective Communication Skills</a:t>
            </a:r>
          </a:p>
          <a:p>
            <a:pPr marL="285750" indent="-285750">
              <a:buFont typeface="Arial" panose="020B0604020202020204" pitchFamily="34" charset="0"/>
              <a:buChar char="•"/>
            </a:pPr>
            <a:r>
              <a:rPr lang="en-US" dirty="0" smtClean="0"/>
              <a:t>Future Opportunities and Challenges</a:t>
            </a:r>
          </a:p>
          <a:p>
            <a:pPr marL="285750" indent="-285750">
              <a:buFont typeface="Arial" panose="020B0604020202020204" pitchFamily="34" charset="0"/>
              <a:buChar char="•"/>
            </a:pPr>
            <a:r>
              <a:rPr lang="en-US" dirty="0" smtClean="0"/>
              <a:t>The Discipline of Building Character</a:t>
            </a:r>
          </a:p>
          <a:p>
            <a:pPr marL="285750" indent="-285750">
              <a:buFont typeface="Arial" panose="020B0604020202020204" pitchFamily="34" charset="0"/>
              <a:buChar char="•"/>
            </a:pPr>
            <a:r>
              <a:rPr lang="en-US" dirty="0" smtClean="0"/>
              <a:t>Mock Group Discussions</a:t>
            </a:r>
          </a:p>
          <a:p>
            <a:endParaRPr lang="en-US" dirty="0" smtClean="0"/>
          </a:p>
          <a:p>
            <a:r>
              <a:rPr lang="en-US" dirty="0" smtClean="0"/>
              <a:t>These activities help our students’ feel confident and</a:t>
            </a:r>
          </a:p>
          <a:p>
            <a:r>
              <a:rPr lang="en-US" dirty="0"/>
              <a:t>e</a:t>
            </a:r>
            <a:r>
              <a:rPr lang="en-US" dirty="0" smtClean="0"/>
              <a:t>nsures their preparedness for the 2025 Placements</a:t>
            </a:r>
            <a:r>
              <a:rPr lang="en-US" dirty="0"/>
              <a:t> </a:t>
            </a:r>
            <a:endParaRPr lang="en-US" dirty="0" smtClean="0"/>
          </a:p>
          <a:p>
            <a:r>
              <a:rPr lang="en-US" dirty="0"/>
              <a:t>t</a:t>
            </a:r>
            <a:r>
              <a:rPr lang="en-US" dirty="0" smtClean="0"/>
              <a:t>herein their </a:t>
            </a:r>
            <a:r>
              <a:rPr lang="en-US" dirty="0"/>
              <a:t>Employability chances </a:t>
            </a:r>
            <a:r>
              <a:rPr lang="en-US" dirty="0" smtClean="0"/>
              <a:t>are improved.</a:t>
            </a:r>
            <a:endParaRPr lang="en-US" dirty="0"/>
          </a:p>
          <a:p>
            <a:endParaRPr lang="en-US" dirty="0" smtClean="0"/>
          </a:p>
          <a:p>
            <a:endParaRPr lang="en-US" dirty="0" smtClean="0"/>
          </a:p>
          <a:p>
            <a:pPr marL="285750" indent="-285750">
              <a:buFont typeface="Wingdings" panose="05000000000000000000" pitchFamily="2" charset="2"/>
              <a:buChar char="§"/>
            </a:pPr>
            <a:endParaRPr lang="en-US" dirty="0" smtClean="0"/>
          </a:p>
          <a:p>
            <a:pPr marL="285750" indent="-285750">
              <a:buFont typeface="Wingdings" panose="05000000000000000000" pitchFamily="2" charset="2"/>
              <a:buChar char="§"/>
            </a:pPr>
            <a:endParaRPr lang="en-US" dirty="0" smtClean="0"/>
          </a:p>
          <a:p>
            <a:pPr marL="285750" indent="-285750">
              <a:buFontTx/>
              <a:buChar char="-"/>
            </a:pPr>
            <a:endParaRPr lang="en-IN" dirty="0"/>
          </a:p>
        </p:txBody>
      </p:sp>
      <p:sp>
        <p:nvSpPr>
          <p:cNvPr id="5" name="TextBox 4"/>
          <p:cNvSpPr txBox="1"/>
          <p:nvPr/>
        </p:nvSpPr>
        <p:spPr>
          <a:xfrm>
            <a:off x="6355142" y="5831474"/>
            <a:ext cx="5274842" cy="369332"/>
          </a:xfrm>
          <a:prstGeom prst="rect">
            <a:avLst/>
          </a:prstGeom>
          <a:noFill/>
        </p:spPr>
        <p:txBody>
          <a:bodyPr wrap="none" rtlCol="0">
            <a:spAutoFit/>
          </a:bodyPr>
          <a:lstStyle/>
          <a:p>
            <a:pPr algn="ctr"/>
            <a:r>
              <a:rPr lang="en-US" b="1" dirty="0" smtClean="0"/>
              <a:t>Kaaryashaala </a:t>
            </a:r>
            <a:r>
              <a:rPr lang="en-US" b="1" dirty="0"/>
              <a:t>(learning from Ant</a:t>
            </a:r>
            <a:r>
              <a:rPr lang="en-US" b="1" dirty="0" smtClean="0"/>
              <a:t>) - Inaugural Session </a:t>
            </a:r>
            <a:endParaRPr lang="en-IN" b="1" dirty="0"/>
          </a:p>
        </p:txBody>
      </p:sp>
    </p:spTree>
    <p:extLst>
      <p:ext uri="{BB962C8B-B14F-4D97-AF65-F5344CB8AC3E}">
        <p14:creationId xmlns:p14="http://schemas.microsoft.com/office/powerpoint/2010/main" val="22229930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256885" y="81030"/>
            <a:ext cx="11616613" cy="634481"/>
          </a:xfrm>
          <a:prstGeom prst="roundRect">
            <a:avLst>
              <a:gd name="adj" fmla="val 5000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smtClean="0">
                <a:solidFill>
                  <a:schemeClr val="tx1"/>
                </a:solidFill>
                <a:latin typeface="Cambria" panose="02040503050406030204" pitchFamily="18" charset="0"/>
                <a:ea typeface="Cambria" panose="02040503050406030204" pitchFamily="18" charset="0"/>
              </a:rPr>
              <a:t>Training Sessions Conducted - AY 2023-24</a:t>
            </a:r>
          </a:p>
        </p:txBody>
      </p:sp>
      <p:pic>
        <p:nvPicPr>
          <p:cNvPr id="3" name="Picture 2"/>
          <p:cNvPicPr>
            <a:picLocks noChangeAspect="1"/>
          </p:cNvPicPr>
          <p:nvPr/>
        </p:nvPicPr>
        <p:blipFill>
          <a:blip r:embed="rId2"/>
          <a:stretch>
            <a:fillRect/>
          </a:stretch>
        </p:blipFill>
        <p:spPr>
          <a:xfrm>
            <a:off x="748964" y="1533925"/>
            <a:ext cx="4381301" cy="4452987"/>
          </a:xfrm>
          <a:prstGeom prst="rect">
            <a:avLst/>
          </a:prstGeom>
        </p:spPr>
      </p:pic>
      <p:pic>
        <p:nvPicPr>
          <p:cNvPr id="5" name="Picture 4"/>
          <p:cNvPicPr>
            <a:picLocks noChangeAspect="1"/>
          </p:cNvPicPr>
          <p:nvPr/>
        </p:nvPicPr>
        <p:blipFill>
          <a:blip r:embed="rId3"/>
          <a:stretch>
            <a:fillRect/>
          </a:stretch>
        </p:blipFill>
        <p:spPr>
          <a:xfrm>
            <a:off x="5717406" y="1533925"/>
            <a:ext cx="6371775" cy="4452987"/>
          </a:xfrm>
          <a:prstGeom prst="rect">
            <a:avLst/>
          </a:prstGeom>
        </p:spPr>
      </p:pic>
    </p:spTree>
    <p:extLst>
      <p:ext uri="{BB962C8B-B14F-4D97-AF65-F5344CB8AC3E}">
        <p14:creationId xmlns:p14="http://schemas.microsoft.com/office/powerpoint/2010/main" val="2339943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256885" y="81030"/>
            <a:ext cx="11616613" cy="634481"/>
          </a:xfrm>
          <a:prstGeom prst="roundRect">
            <a:avLst>
              <a:gd name="adj" fmla="val 5000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smtClean="0">
                <a:solidFill>
                  <a:schemeClr val="tx1"/>
                </a:solidFill>
                <a:latin typeface="Cambria" panose="02040503050406030204" pitchFamily="18" charset="0"/>
                <a:ea typeface="Cambria" panose="02040503050406030204" pitchFamily="18" charset="0"/>
              </a:rPr>
              <a:t>Training Sessions Conducted - AY 2023-24</a:t>
            </a:r>
          </a:p>
        </p:txBody>
      </p:sp>
      <p:pic>
        <p:nvPicPr>
          <p:cNvPr id="2" name="Picture 1"/>
          <p:cNvPicPr>
            <a:picLocks noChangeAspect="1"/>
          </p:cNvPicPr>
          <p:nvPr/>
        </p:nvPicPr>
        <p:blipFill>
          <a:blip r:embed="rId2"/>
          <a:stretch>
            <a:fillRect/>
          </a:stretch>
        </p:blipFill>
        <p:spPr>
          <a:xfrm>
            <a:off x="504797" y="1232235"/>
            <a:ext cx="5560394" cy="3753652"/>
          </a:xfrm>
          <a:prstGeom prst="rect">
            <a:avLst/>
          </a:prstGeom>
        </p:spPr>
      </p:pic>
      <p:pic>
        <p:nvPicPr>
          <p:cNvPr id="4" name="Picture 3"/>
          <p:cNvPicPr>
            <a:picLocks noChangeAspect="1"/>
          </p:cNvPicPr>
          <p:nvPr/>
        </p:nvPicPr>
        <p:blipFill>
          <a:blip r:embed="rId3"/>
          <a:stretch>
            <a:fillRect/>
          </a:stretch>
        </p:blipFill>
        <p:spPr>
          <a:xfrm>
            <a:off x="6167831" y="1232235"/>
            <a:ext cx="5837191" cy="3753652"/>
          </a:xfrm>
          <a:prstGeom prst="rect">
            <a:avLst/>
          </a:prstGeom>
        </p:spPr>
      </p:pic>
      <p:sp>
        <p:nvSpPr>
          <p:cNvPr id="7" name="TextBox 6"/>
          <p:cNvSpPr txBox="1"/>
          <p:nvPr/>
        </p:nvSpPr>
        <p:spPr>
          <a:xfrm>
            <a:off x="256885" y="5361272"/>
            <a:ext cx="11748138" cy="1200329"/>
          </a:xfrm>
          <a:prstGeom prst="rect">
            <a:avLst/>
          </a:prstGeom>
          <a:noFill/>
        </p:spPr>
        <p:txBody>
          <a:bodyPr wrap="square" rtlCol="0">
            <a:spAutoFit/>
          </a:bodyPr>
          <a:lstStyle/>
          <a:p>
            <a:pPr algn="just"/>
            <a:r>
              <a:rPr lang="en-US" b="1" dirty="0"/>
              <a:t>Kaaryashaala </a:t>
            </a:r>
            <a:r>
              <a:rPr lang="en-US" b="1" dirty="0" smtClean="0"/>
              <a:t> -</a:t>
            </a:r>
            <a:r>
              <a:rPr lang="en-US" dirty="0" smtClean="0"/>
              <a:t>This </a:t>
            </a:r>
            <a:r>
              <a:rPr lang="en-US" dirty="0"/>
              <a:t>workshop is not just focused on making students ready for the Internship and Placement process but on how to </a:t>
            </a:r>
            <a:r>
              <a:rPr lang="en-US" dirty="0" smtClean="0"/>
              <a:t>seek </a:t>
            </a:r>
            <a:r>
              <a:rPr lang="en-US" b="1" dirty="0" smtClean="0"/>
              <a:t>clarity</a:t>
            </a:r>
            <a:r>
              <a:rPr lang="en-US" b="1" dirty="0"/>
              <a:t>, confidence, and self-awareness</a:t>
            </a:r>
            <a:r>
              <a:rPr lang="en-US" dirty="0"/>
              <a:t>. We are sure that this workshop will provide the answer to </a:t>
            </a:r>
            <a:r>
              <a:rPr lang="en-US" b="1" dirty="0"/>
              <a:t>three vital questions </a:t>
            </a:r>
            <a:r>
              <a:rPr lang="en-US" b="1" dirty="0" smtClean="0"/>
              <a:t>Why, What  </a:t>
            </a:r>
            <a:r>
              <a:rPr lang="en-US" b="1" dirty="0"/>
              <a:t>and How which in the long run will do the smooth transition of being a professional to a brand.</a:t>
            </a:r>
            <a:endParaRPr lang="en-IN" b="1" dirty="0"/>
          </a:p>
          <a:p>
            <a:endParaRPr lang="en-IN" dirty="0"/>
          </a:p>
        </p:txBody>
      </p:sp>
    </p:spTree>
    <p:extLst>
      <p:ext uri="{BB962C8B-B14F-4D97-AF65-F5344CB8AC3E}">
        <p14:creationId xmlns:p14="http://schemas.microsoft.com/office/powerpoint/2010/main" val="1140345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256885" y="81030"/>
            <a:ext cx="11616613" cy="634481"/>
          </a:xfrm>
          <a:prstGeom prst="roundRect">
            <a:avLst>
              <a:gd name="adj" fmla="val 50000"/>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4000" dirty="0" smtClean="0">
                <a:solidFill>
                  <a:schemeClr val="tx1"/>
                </a:solidFill>
                <a:latin typeface="Cambria" panose="02040503050406030204" pitchFamily="18" charset="0"/>
                <a:ea typeface="Cambria" panose="02040503050406030204" pitchFamily="18" charset="0"/>
              </a:rPr>
              <a:t>Linked In Session - AY 2023-24</a:t>
            </a:r>
          </a:p>
        </p:txBody>
      </p:sp>
      <p:sp>
        <p:nvSpPr>
          <p:cNvPr id="4" name="TextBox 3"/>
          <p:cNvSpPr txBox="1"/>
          <p:nvPr/>
        </p:nvSpPr>
        <p:spPr>
          <a:xfrm>
            <a:off x="827773" y="1270535"/>
            <a:ext cx="10007483" cy="5078313"/>
          </a:xfrm>
          <a:prstGeom prst="rect">
            <a:avLst/>
          </a:prstGeom>
          <a:noFill/>
        </p:spPr>
        <p:txBody>
          <a:bodyPr wrap="none" rtlCol="0">
            <a:spAutoFit/>
          </a:bodyPr>
          <a:lstStyle/>
          <a:p>
            <a:pPr marL="285750" indent="-285750">
              <a:buFont typeface="Arial" panose="020B0604020202020204" pitchFamily="34" charset="0"/>
              <a:buChar char="•"/>
            </a:pPr>
            <a:r>
              <a:rPr lang="en-US" dirty="0" smtClean="0"/>
              <a:t>A Session on </a:t>
            </a:r>
            <a:r>
              <a:rPr lang="en-US" b="1" dirty="0" smtClean="0"/>
              <a:t>The Art of Contacting Recruiters through Linked In </a:t>
            </a:r>
            <a:r>
              <a:rPr lang="en-US" dirty="0" smtClean="0"/>
              <a:t>was conducted on 20</a:t>
            </a:r>
            <a:r>
              <a:rPr lang="en-US" baseline="30000" dirty="0" smtClean="0"/>
              <a:t>th</a:t>
            </a:r>
            <a:r>
              <a:rPr lang="en-US" dirty="0" smtClean="0"/>
              <a:t> march by our </a:t>
            </a:r>
          </a:p>
          <a:p>
            <a:r>
              <a:rPr lang="en-US" dirty="0" smtClean="0"/>
              <a:t>Placement Coordinator Jashwanth Peddisetty </a:t>
            </a:r>
          </a:p>
          <a:p>
            <a:endParaRPr lang="en-US" dirty="0"/>
          </a:p>
          <a:p>
            <a:pPr algn="just"/>
            <a:r>
              <a:rPr lang="en-US" dirty="0" smtClean="0"/>
              <a:t>   This activity helps our students to tap the </a:t>
            </a:r>
          </a:p>
          <a:p>
            <a:pPr algn="just"/>
            <a:r>
              <a:rPr lang="en-US" dirty="0"/>
              <a:t>a</a:t>
            </a:r>
            <a:r>
              <a:rPr lang="en-US" dirty="0" smtClean="0"/>
              <a:t>vailable Off Campus Opportunities.</a:t>
            </a:r>
          </a:p>
          <a:p>
            <a:pPr algn="just"/>
            <a:endParaRPr lang="en-US" dirty="0" smtClean="0"/>
          </a:p>
          <a:p>
            <a:pPr algn="just"/>
            <a:r>
              <a:rPr lang="en-US" b="1" dirty="0" smtClean="0"/>
              <a:t>Learning Outcomes</a:t>
            </a:r>
          </a:p>
          <a:p>
            <a:pPr algn="just"/>
            <a:endParaRPr lang="en-US" dirty="0"/>
          </a:p>
          <a:p>
            <a:pPr marL="285750" indent="-285750" algn="just">
              <a:buFont typeface="Arial" panose="020B0604020202020204" pitchFamily="34" charset="0"/>
              <a:buChar char="•"/>
            </a:pPr>
            <a:r>
              <a:rPr lang="en-US" dirty="0" smtClean="0"/>
              <a:t>Profile Optimization</a:t>
            </a:r>
          </a:p>
          <a:p>
            <a:pPr marL="285750" indent="-285750" algn="just">
              <a:buFont typeface="Arial" panose="020B0604020202020204" pitchFamily="34" charset="0"/>
              <a:buChar char="•"/>
            </a:pPr>
            <a:r>
              <a:rPr lang="en-US" dirty="0" smtClean="0"/>
              <a:t>Outreach Strategies</a:t>
            </a:r>
          </a:p>
          <a:p>
            <a:pPr marL="285750" indent="-285750" algn="just">
              <a:buFont typeface="Arial" panose="020B0604020202020204" pitchFamily="34" charset="0"/>
              <a:buChar char="•"/>
            </a:pPr>
            <a:r>
              <a:rPr lang="en-US" dirty="0" smtClean="0"/>
              <a:t>Relationship Building</a:t>
            </a:r>
          </a:p>
          <a:p>
            <a:pPr marL="285750" indent="-285750" algn="just">
              <a:buFont typeface="Arial" panose="020B0604020202020204" pitchFamily="34" charset="0"/>
              <a:buChar char="•"/>
            </a:pPr>
            <a:r>
              <a:rPr lang="en-US" dirty="0" smtClean="0"/>
              <a:t>Job Search</a:t>
            </a:r>
          </a:p>
          <a:p>
            <a:pPr marL="285750" indent="-285750" algn="just">
              <a:buFont typeface="Arial" panose="020B0604020202020204" pitchFamily="34" charset="0"/>
              <a:buChar char="•"/>
            </a:pPr>
            <a:r>
              <a:rPr lang="en-US" dirty="0" smtClean="0"/>
              <a:t>Mastery in Networking</a:t>
            </a:r>
          </a:p>
          <a:p>
            <a:endParaRPr lang="en-US" dirty="0" smtClean="0"/>
          </a:p>
          <a:p>
            <a:pPr marL="285750" indent="-285750">
              <a:buFont typeface="Arial" panose="020B0604020202020204" pitchFamily="34" charset="0"/>
              <a:buChar char="•"/>
            </a:pPr>
            <a:endParaRPr lang="en-US" dirty="0" smtClean="0"/>
          </a:p>
          <a:p>
            <a:pPr marL="285750" indent="-285750">
              <a:buFont typeface="Wingdings" panose="05000000000000000000" pitchFamily="2" charset="2"/>
              <a:buChar char="§"/>
            </a:pPr>
            <a:endParaRPr lang="en-US" dirty="0" smtClean="0"/>
          </a:p>
          <a:p>
            <a:pPr marL="285750" indent="-285750">
              <a:buFont typeface="Wingdings" panose="05000000000000000000" pitchFamily="2" charset="2"/>
              <a:buChar char="§"/>
            </a:pPr>
            <a:endParaRPr lang="en-US" dirty="0" smtClean="0"/>
          </a:p>
          <a:p>
            <a:pPr marL="285750" indent="-285750">
              <a:buFontTx/>
              <a:buChar char="-"/>
            </a:pPr>
            <a:endParaRPr lang="en-IN" dirty="0"/>
          </a:p>
        </p:txBody>
      </p:sp>
      <p:pic>
        <p:nvPicPr>
          <p:cNvPr id="3" name="Picture 2"/>
          <p:cNvPicPr>
            <a:picLocks noChangeAspect="1"/>
          </p:cNvPicPr>
          <p:nvPr/>
        </p:nvPicPr>
        <p:blipFill>
          <a:blip r:embed="rId2"/>
          <a:stretch>
            <a:fillRect/>
          </a:stretch>
        </p:blipFill>
        <p:spPr>
          <a:xfrm>
            <a:off x="5909912" y="2103029"/>
            <a:ext cx="5963585" cy="4610942"/>
          </a:xfrm>
          <a:prstGeom prst="rect">
            <a:avLst/>
          </a:prstGeom>
        </p:spPr>
      </p:pic>
    </p:spTree>
    <p:extLst>
      <p:ext uri="{BB962C8B-B14F-4D97-AF65-F5344CB8AC3E}">
        <p14:creationId xmlns:p14="http://schemas.microsoft.com/office/powerpoint/2010/main" val="266434752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TotalTime>
  <Words>1126</Words>
  <Application>Microsoft Office PowerPoint</Application>
  <PresentationFormat>Widescreen</PresentationFormat>
  <Paragraphs>438</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Cambria</vt:lpstr>
      <vt:lpstr>Wingdings</vt:lpstr>
      <vt:lpstr>Office Theme</vt:lpstr>
      <vt:lpstr>Placement Statistics AY 2023-24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Placement cell</dc:creator>
  <cp:lastModifiedBy>Placement cell</cp:lastModifiedBy>
  <cp:revision>41</cp:revision>
  <cp:lastPrinted>2024-03-28T11:02:00Z</cp:lastPrinted>
  <dcterms:created xsi:type="dcterms:W3CDTF">2024-03-28T09:50:00Z</dcterms:created>
  <dcterms:modified xsi:type="dcterms:W3CDTF">2024-08-17T07:24:18Z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95336CAB59C34B349E508CB4A9D45A6A_12</vt:lpwstr>
  </property>
  <property fmtid="{D5CDD505-2E9C-101B-9397-08002B2CF9AE}" pid="3" name="KSOProductBuildVer">
    <vt:lpwstr>1033-12.2.0.17119</vt:lpwstr>
  </property>
</Properties>
</file>

<file path=docProps/thumbnail.jpeg>
</file>